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84" r:id="rId3"/>
  </p:sldMasterIdLst>
  <p:notesMasterIdLst>
    <p:notesMasterId r:id="rId18"/>
  </p:notesMasterIdLst>
  <p:sldIdLst>
    <p:sldId id="256" r:id="rId4"/>
    <p:sldId id="258" r:id="rId5"/>
    <p:sldId id="262" r:id="rId6"/>
    <p:sldId id="259" r:id="rId7"/>
    <p:sldId id="257" r:id="rId8"/>
    <p:sldId id="275" r:id="rId9"/>
    <p:sldId id="276" r:id="rId10"/>
    <p:sldId id="269" r:id="rId11"/>
    <p:sldId id="266" r:id="rId12"/>
    <p:sldId id="268" r:id="rId13"/>
    <p:sldId id="272" r:id="rId14"/>
    <p:sldId id="273" r:id="rId15"/>
    <p:sldId id="271"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68" d="100"/>
          <a:sy n="68" d="100"/>
        </p:scale>
        <p:origin x="413"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99EAF3-D417-4E1E-BAFC-59E70CB88361}" type="datetimeFigureOut">
              <a:rPr lang="tr-TR" smtClean="0"/>
              <a:t>15.02.2025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E8D74-F687-4343-AA6D-D38B18AFD398}" type="slidenum">
              <a:rPr lang="tr-TR" smtClean="0"/>
              <a:t>‹#›</a:t>
            </a:fld>
            <a:endParaRPr lang="tr-TR"/>
          </a:p>
        </p:txBody>
      </p:sp>
    </p:spTree>
    <p:extLst>
      <p:ext uri="{BB962C8B-B14F-4D97-AF65-F5344CB8AC3E}">
        <p14:creationId xmlns:p14="http://schemas.microsoft.com/office/powerpoint/2010/main" val="741308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9E8D74-F687-4343-AA6D-D38B18AFD398}" type="slidenum">
              <a:rPr lang="tr-TR" smtClean="0"/>
              <a:t>13</a:t>
            </a:fld>
            <a:endParaRPr lang="tr-TR"/>
          </a:p>
        </p:txBody>
      </p:sp>
    </p:spTree>
    <p:extLst>
      <p:ext uri="{BB962C8B-B14F-4D97-AF65-F5344CB8AC3E}">
        <p14:creationId xmlns:p14="http://schemas.microsoft.com/office/powerpoint/2010/main" val="1676191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9E8D74-F687-4343-AA6D-D38B18AFD398}" type="slidenum">
              <a:rPr lang="tr-TR" smtClean="0"/>
              <a:t>14</a:t>
            </a:fld>
            <a:endParaRPr lang="tr-TR"/>
          </a:p>
        </p:txBody>
      </p:sp>
    </p:spTree>
    <p:extLst>
      <p:ext uri="{BB962C8B-B14F-4D97-AF65-F5344CB8AC3E}">
        <p14:creationId xmlns:p14="http://schemas.microsoft.com/office/powerpoint/2010/main" val="63678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D229A1F-133A-463C-9F17-D90CFF9B07F6}" type="datetime1">
              <a:rPr lang="en-US" smtClean="0"/>
              <a:t>2/15/2025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2DACB71-9B52-4048-943F-A463A457A541}" type="datetime1">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28C2019-EF6C-47CE-A003-095DE93DC05A}" type="datetime1">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2B6BA1F-E977-4E58-9AA3-2F9320A25AD1}" type="datetime1">
              <a:rPr lang="en-US" smtClean="0">
                <a:solidFill>
                  <a:srgbClr val="FFFFFF"/>
                </a:solidFill>
              </a:rPr>
              <a:t>2/15/2025</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418639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A9624A1-50AE-4BC8-94BE-075F743905D6}" type="datetime1">
              <a:rPr lang="en-US" smtClean="0">
                <a:solidFill>
                  <a:srgbClr val="FFFFFF"/>
                </a:solidFill>
              </a:rPr>
              <a:t>2/15/2025</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431984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solidFill>
                  <a:schemeClr val="tx2"/>
                </a:solidFill>
              </a:defRPr>
            </a:lvl1pPr>
          </a:lstStyle>
          <a:p>
            <a:fld id="{CE6D652B-E358-4826-AC55-0AFE179EAA44}" type="datetime1">
              <a:rPr lang="en-US" smtClean="0">
                <a:solidFill>
                  <a:srgbClr val="099BDD"/>
                </a:solidFill>
              </a:rPr>
              <a:t>2/15/2025</a:t>
            </a:fld>
            <a:endParaRPr lang="en-US" dirty="0">
              <a:solidFill>
                <a:srgbClr val="099BDD"/>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099BDD"/>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solidFill>
                  <a:srgbClr val="099BDD"/>
                </a:solidFill>
              </a:rPr>
              <a:pPr/>
              <a:t>‹#›</a:t>
            </a:fld>
            <a:endParaRPr lang="en-US" dirty="0">
              <a:solidFill>
                <a:srgbClr val="099BDD"/>
              </a:solidFill>
            </a:endParaRPr>
          </a:p>
        </p:txBody>
      </p:sp>
    </p:spTree>
    <p:extLst>
      <p:ext uri="{BB962C8B-B14F-4D97-AF65-F5344CB8AC3E}">
        <p14:creationId xmlns:p14="http://schemas.microsoft.com/office/powerpoint/2010/main" val="56382990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74A920A-22AB-4B2C-835B-4C24CDD9F79A}" type="datetime1">
              <a:rPr lang="en-US" smtClean="0">
                <a:solidFill>
                  <a:srgbClr val="FFFFFF"/>
                </a:solidFill>
              </a:rPr>
              <a:t>2/15/2025</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798362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EE68CA-3B38-4345-A3AA-49BC57DD7D28}" type="datetime1">
              <a:rPr lang="en-US" smtClean="0">
                <a:solidFill>
                  <a:srgbClr val="FFFFFF"/>
                </a:solidFill>
              </a:rPr>
              <a:t>2/15/2025</a:t>
            </a:fld>
            <a:endParaRPr lang="en-US" dirty="0">
              <a:solidFill>
                <a:srgbClr val="FFFFFF"/>
              </a:solidFill>
            </a:endParaRPr>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791828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959A40C-F4A6-484B-873E-778FDF6F1076}" type="datetime1">
              <a:rPr lang="en-US" smtClean="0">
                <a:solidFill>
                  <a:srgbClr val="FFFFFF"/>
                </a:solidFill>
              </a:rPr>
              <a:t>2/15/2025</a:t>
            </a:fld>
            <a:endParaRPr lang="en-US" dirty="0">
              <a:solidFill>
                <a:srgbClr val="FFFFFF"/>
              </a:solidFill>
            </a:endParaRPr>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589624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9AE5A-21CD-41F4-8275-DD5F619BFDD6}" type="datetime1">
              <a:rPr lang="en-US" smtClean="0">
                <a:solidFill>
                  <a:srgbClr val="FFFFFF"/>
                </a:solidFill>
              </a:rPr>
              <a:t>2/15/2025</a:t>
            </a:fld>
            <a:endParaRPr lang="en-US" dirty="0">
              <a:solidFill>
                <a:srgbClr val="FFFFFF"/>
              </a:solidFill>
            </a:endParaRPr>
          </a:p>
        </p:txBody>
      </p:sp>
      <p:sp>
        <p:nvSpPr>
          <p:cNvPr id="3" name="Footer Placeholder 2"/>
          <p:cNvSpPr>
            <a:spLocks noGrp="1"/>
          </p:cNvSpPr>
          <p:nvPr>
            <p:ph type="ftr" sz="quarter" idx="11"/>
          </p:nvPr>
        </p:nvSpPr>
        <p:spPr/>
        <p:txBody>
          <a:body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087690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B3B6722-E1B4-4CE6-9AB0-8D9ABE4D3D8D}" type="datetime1">
              <a:rPr lang="en-US" smtClean="0">
                <a:solidFill>
                  <a:srgbClr val="FFFFFF"/>
                </a:solidFill>
              </a:rPr>
              <a:t>2/15/2025</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86083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8898F8-054A-4146-9F5F-F51BCDFFBDF5}" type="datetime1">
              <a:rPr lang="en-US" smtClean="0"/>
              <a:t>2/15/2025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85833EC-D454-4E66-90F5-1C5431718A44}" type="datetime1">
              <a:rPr lang="en-US" smtClean="0">
                <a:solidFill>
                  <a:srgbClr val="FFFFFF"/>
                </a:solidFill>
              </a:rPr>
              <a:t>2/15/2025</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2098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F42E3F3-C4A1-4BA0-8AAF-431E34A53A5A}" type="datetime1">
              <a:rPr lang="en-US" smtClean="0">
                <a:solidFill>
                  <a:srgbClr val="FFFFFF"/>
                </a:solidFill>
              </a:rPr>
              <a:t>2/15/2025</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66072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DFA1D3E-E624-48F5-A394-2F6AD0085D5F}" type="datetime1">
              <a:rPr lang="en-US" smtClean="0">
                <a:solidFill>
                  <a:srgbClr val="FFFFFF"/>
                </a:solidFill>
              </a:rPr>
              <a:t>2/15/2025</a:t>
            </a:fld>
            <a:endParaRPr lang="en-US" dirty="0">
              <a:solidFill>
                <a:srgbClr val="FFFFFF"/>
              </a:solidFill>
            </a:endParaRPr>
          </a:p>
        </p:txBody>
      </p:sp>
      <p:sp>
        <p:nvSpPr>
          <p:cNvPr id="5" name="Footer Placeholder 4"/>
          <p:cNvSpPr>
            <a:spLocks noGrp="1"/>
          </p:cNvSpPr>
          <p:nvPr>
            <p:ph type="ftr" sz="quarter" idx="11"/>
          </p:nvPr>
        </p:nvSpPr>
        <p:spPr>
          <a:xfrm>
            <a:off x="3776135" y="6422854"/>
            <a:ext cx="4279669" cy="365125"/>
          </a:xfrm>
        </p:spPr>
        <p:txBody>
          <a:bodyPr/>
          <a:lstStyle/>
          <a:p>
            <a:endParaRPr lang="en-US" dirty="0">
              <a:solidFill>
                <a:srgbClr val="FFFFFF"/>
              </a:solidFill>
            </a:endParaRPr>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145569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9"/>
          <p:cNvSpPr/>
          <p:nvPr/>
        </p:nvSpPr>
        <p:spPr>
          <a:xfrm>
            <a:off x="0" y="6334126"/>
            <a:ext cx="12192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7" name="Date Placeholder 3"/>
          <p:cNvSpPr>
            <a:spLocks noGrp="1"/>
          </p:cNvSpPr>
          <p:nvPr>
            <p:ph type="dt" sz="half" idx="10"/>
          </p:nvPr>
        </p:nvSpPr>
        <p:spPr/>
        <p:txBody>
          <a:bodyPr/>
          <a:lstStyle>
            <a:lvl1pPr>
              <a:defRPr/>
            </a:lvl1pPr>
          </a:lstStyle>
          <a:p>
            <a:pPr>
              <a:defRPr/>
            </a:pPr>
            <a:fld id="{B44282F8-889A-4BE3-92EC-0453D976C851}" type="datetimeFigureOut">
              <a:rPr lang="en-US"/>
              <a:pPr>
                <a:defRPr/>
              </a:pPr>
              <a:t>2/15/2025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84C887B0-1BB1-4D90-9B65-3AC4B15F77FA}" type="slidenum">
              <a:rPr lang="en-US" altLang="en-US"/>
              <a:pPr>
                <a:defRPr/>
              </a:pPr>
              <a:t>‹#›</a:t>
            </a:fld>
            <a:endParaRPr lang="en-US" altLang="en-US"/>
          </a:p>
        </p:txBody>
      </p:sp>
    </p:spTree>
    <p:extLst>
      <p:ext uri="{BB962C8B-B14F-4D97-AF65-F5344CB8AC3E}">
        <p14:creationId xmlns:p14="http://schemas.microsoft.com/office/powerpoint/2010/main" val="2345635598"/>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021F1CF5-DF50-44F1-8F94-1EBF8865B584}" type="datetimeFigureOut">
              <a:rPr lang="en-US"/>
              <a:pPr>
                <a:defRPr/>
              </a:pPr>
              <a:t>2/15/2025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11A5B0DD-C491-4423-ABF5-71B3811B1938}" type="slidenum">
              <a:rPr lang="en-US" altLang="en-US"/>
              <a:pPr>
                <a:defRPr/>
              </a:pPr>
              <a:t>‹#›</a:t>
            </a:fld>
            <a:endParaRPr lang="en-US" altLang="en-US"/>
          </a:p>
        </p:txBody>
      </p:sp>
    </p:spTree>
    <p:extLst>
      <p:ext uri="{BB962C8B-B14F-4D97-AF65-F5344CB8AC3E}">
        <p14:creationId xmlns:p14="http://schemas.microsoft.com/office/powerpoint/2010/main" val="2680695274"/>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9"/>
          <p:cNvSpPr/>
          <p:nvPr/>
        </p:nvSpPr>
        <p:spPr>
          <a:xfrm>
            <a:off x="0" y="6334126"/>
            <a:ext cx="12192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0"/>
          </p:nvPr>
        </p:nvSpPr>
        <p:spPr/>
        <p:txBody>
          <a:bodyPr/>
          <a:lstStyle>
            <a:lvl1pPr>
              <a:defRPr/>
            </a:lvl1pPr>
          </a:lstStyle>
          <a:p>
            <a:pPr>
              <a:defRPr/>
            </a:pPr>
            <a:fld id="{F5F5185D-45F9-42C0-B860-85196F6FCC42}" type="datetimeFigureOut">
              <a:rPr lang="en-US"/>
              <a:pPr>
                <a:defRPr/>
              </a:pPr>
              <a:t>2/15/2025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1F2688CC-4C44-4116-8FFB-4711CE82C9CC}" type="slidenum">
              <a:rPr lang="en-US" altLang="en-US"/>
              <a:pPr>
                <a:defRPr/>
              </a:pPr>
              <a:t>‹#›</a:t>
            </a:fld>
            <a:endParaRPr lang="en-US" altLang="en-US"/>
          </a:p>
        </p:txBody>
      </p:sp>
    </p:spTree>
    <p:extLst>
      <p:ext uri="{BB962C8B-B14F-4D97-AF65-F5344CB8AC3E}">
        <p14:creationId xmlns:p14="http://schemas.microsoft.com/office/powerpoint/2010/main" val="953529658"/>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lvl1pPr>
          </a:lstStyle>
          <a:p>
            <a:pPr>
              <a:defRPr/>
            </a:pPr>
            <a:fld id="{8ED51E2A-6B44-463C-9BAC-EACCF0D21A6C}" type="datetimeFigureOut">
              <a:rPr lang="en-US"/>
              <a:pPr>
                <a:defRPr/>
              </a:pPr>
              <a:t>2/15/2025</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tr-TR"/>
          </a:p>
        </p:txBody>
      </p:sp>
      <p:sp>
        <p:nvSpPr>
          <p:cNvPr id="7" name="Slide Number Placeholder 6"/>
          <p:cNvSpPr>
            <a:spLocks noGrp="1"/>
          </p:cNvSpPr>
          <p:nvPr>
            <p:ph type="sldNum" sz="quarter" idx="12"/>
          </p:nvPr>
        </p:nvSpPr>
        <p:spPr/>
        <p:txBody>
          <a:bodyPr/>
          <a:lstStyle>
            <a:lvl1pPr>
              <a:defRPr/>
            </a:lvl1pPr>
          </a:lstStyle>
          <a:p>
            <a:pPr>
              <a:defRPr/>
            </a:pPr>
            <a:fld id="{F947CA70-2AFD-4411-BCDD-9BB314816852}" type="slidenum">
              <a:rPr lang="en-US" altLang="en-US"/>
              <a:pPr>
                <a:defRPr/>
              </a:pPr>
              <a:t>‹#›</a:t>
            </a:fld>
            <a:endParaRPr lang="en-US" altLang="en-US"/>
          </a:p>
        </p:txBody>
      </p:sp>
    </p:spTree>
    <p:extLst>
      <p:ext uri="{BB962C8B-B14F-4D97-AF65-F5344CB8AC3E}">
        <p14:creationId xmlns:p14="http://schemas.microsoft.com/office/powerpoint/2010/main" val="94368280"/>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lvl1pPr>
          </a:lstStyle>
          <a:p>
            <a:pPr>
              <a:defRPr/>
            </a:pPr>
            <a:fld id="{3D9734A3-A7B7-4DA4-9195-CDA8577B8228}" type="datetimeFigureOut">
              <a:rPr lang="en-US"/>
              <a:pPr>
                <a:defRPr/>
              </a:pPr>
              <a:t>2/15/2025</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tr-TR"/>
          </a:p>
        </p:txBody>
      </p:sp>
      <p:sp>
        <p:nvSpPr>
          <p:cNvPr id="9" name="Slide Number Placeholder 8"/>
          <p:cNvSpPr>
            <a:spLocks noGrp="1"/>
          </p:cNvSpPr>
          <p:nvPr>
            <p:ph type="sldNum" sz="quarter" idx="12"/>
          </p:nvPr>
        </p:nvSpPr>
        <p:spPr/>
        <p:txBody>
          <a:bodyPr/>
          <a:lstStyle>
            <a:lvl1pPr>
              <a:defRPr/>
            </a:lvl1pPr>
          </a:lstStyle>
          <a:p>
            <a:pPr>
              <a:defRPr/>
            </a:pPr>
            <a:fld id="{9A4161BE-F940-442F-A47B-2F72FAEAD99E}" type="slidenum">
              <a:rPr lang="en-US" altLang="en-US"/>
              <a:pPr>
                <a:defRPr/>
              </a:pPr>
              <a:t>‹#›</a:t>
            </a:fld>
            <a:endParaRPr lang="en-US" altLang="en-US"/>
          </a:p>
        </p:txBody>
      </p:sp>
    </p:spTree>
    <p:extLst>
      <p:ext uri="{BB962C8B-B14F-4D97-AF65-F5344CB8AC3E}">
        <p14:creationId xmlns:p14="http://schemas.microsoft.com/office/powerpoint/2010/main" val="849179408"/>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lvl1pPr>
          </a:lstStyle>
          <a:p>
            <a:pPr>
              <a:defRPr/>
            </a:pPr>
            <a:fld id="{20DC538F-767C-44D8-BD88-BDC050B16716}" type="datetimeFigureOut">
              <a:rPr lang="en-US"/>
              <a:pPr>
                <a:defRPr/>
              </a:pPr>
              <a:t>2/15/2025</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tr-TR"/>
          </a:p>
        </p:txBody>
      </p:sp>
      <p:sp>
        <p:nvSpPr>
          <p:cNvPr id="5" name="Slide Number Placeholder 4"/>
          <p:cNvSpPr>
            <a:spLocks noGrp="1"/>
          </p:cNvSpPr>
          <p:nvPr>
            <p:ph type="sldNum" sz="quarter" idx="12"/>
          </p:nvPr>
        </p:nvSpPr>
        <p:spPr/>
        <p:txBody>
          <a:bodyPr/>
          <a:lstStyle>
            <a:lvl1pPr>
              <a:defRPr/>
            </a:lvl1pPr>
          </a:lstStyle>
          <a:p>
            <a:pPr>
              <a:defRPr/>
            </a:pPr>
            <a:fld id="{59C3D900-9B30-4824-B593-DF434C2FF32C}" type="slidenum">
              <a:rPr lang="en-US" altLang="en-US"/>
              <a:pPr>
                <a:defRPr/>
              </a:pPr>
              <a:t>‹#›</a:t>
            </a:fld>
            <a:endParaRPr lang="en-US" altLang="en-US"/>
          </a:p>
        </p:txBody>
      </p:sp>
    </p:spTree>
    <p:extLst>
      <p:ext uri="{BB962C8B-B14F-4D97-AF65-F5344CB8AC3E}">
        <p14:creationId xmlns:p14="http://schemas.microsoft.com/office/powerpoint/2010/main" val="269541030"/>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4234" y="6400800"/>
            <a:ext cx="12187767"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1" y="6334125"/>
            <a:ext cx="12189884"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5F1E104E-0067-49D2-BF9D-96817573AFD4}" type="datetimeFigureOut">
              <a:rPr lang="en-US"/>
              <a:pPr>
                <a:defRPr/>
              </a:pPr>
              <a:t>2/15/2025</a:t>
            </a:fld>
            <a:endParaRPr lang="en-US" dirty="0"/>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6" name="Slide Number Placeholder 8"/>
          <p:cNvSpPr>
            <a:spLocks noGrp="1"/>
          </p:cNvSpPr>
          <p:nvPr>
            <p:ph type="sldNum" sz="quarter" idx="12"/>
          </p:nvPr>
        </p:nvSpPr>
        <p:spPr/>
        <p:txBody>
          <a:bodyPr/>
          <a:lstStyle>
            <a:lvl1pPr>
              <a:defRPr/>
            </a:lvl1pPr>
          </a:lstStyle>
          <a:p>
            <a:pPr>
              <a:defRPr/>
            </a:pPr>
            <a:fld id="{CC61C323-D1C0-4C60-9A0C-CFD2CF6A6220}" type="slidenum">
              <a:rPr lang="en-US" altLang="en-US"/>
              <a:pPr>
                <a:defRPr/>
              </a:pPr>
              <a:t>‹#›</a:t>
            </a:fld>
            <a:endParaRPr lang="en-US" altLang="en-US"/>
          </a:p>
        </p:txBody>
      </p:sp>
    </p:spTree>
    <p:extLst>
      <p:ext uri="{BB962C8B-B14F-4D97-AF65-F5344CB8AC3E}">
        <p14:creationId xmlns:p14="http://schemas.microsoft.com/office/powerpoint/2010/main" val="271669334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9EE560C-CA53-4149-BA94-78B516E6FA42}" type="datetime1">
              <a:rPr lang="en-US" smtClean="0"/>
              <a:t>2/15/2025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718" y="0"/>
            <a:ext cx="635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a:xfrm>
            <a:off x="465667" y="6459539"/>
            <a:ext cx="2618317" cy="365125"/>
          </a:xfrm>
        </p:spPr>
        <p:txBody>
          <a:bodyPr/>
          <a:lstStyle>
            <a:lvl1pPr algn="l">
              <a:defRPr/>
            </a:lvl1pPr>
          </a:lstStyle>
          <a:p>
            <a:pPr>
              <a:defRPr/>
            </a:pPr>
            <a:fld id="{635D6264-A42C-4BDD-9B70-F2473A2FCA7D}" type="datetimeFigureOut">
              <a:rPr lang="en-US"/>
              <a:pPr>
                <a:defRPr/>
              </a:pPr>
              <a:t>2/15/2025</a:t>
            </a:fld>
            <a:endParaRPr lang="en-US" dirty="0"/>
          </a:p>
        </p:txBody>
      </p:sp>
      <p:sp>
        <p:nvSpPr>
          <p:cNvPr id="8" name="Footer Placeholder 5"/>
          <p:cNvSpPr>
            <a:spLocks noGrp="1"/>
          </p:cNvSpPr>
          <p:nvPr>
            <p:ph type="ftr" sz="quarter" idx="11"/>
          </p:nvPr>
        </p:nvSpPr>
        <p:spPr>
          <a:xfrm>
            <a:off x="4800600" y="6459539"/>
            <a:ext cx="4648200" cy="365125"/>
          </a:xfrm>
        </p:spPr>
        <p:txBody>
          <a:bodyPr/>
          <a:lstStyle>
            <a:lvl1pPr algn="l">
              <a:defRPr>
                <a:solidFill>
                  <a:schemeClr val="tx2"/>
                </a:solidFill>
              </a:defRPr>
            </a:lvl1pPr>
          </a:lstStyle>
          <a:p>
            <a:pPr>
              <a:defRPr/>
            </a:pPr>
            <a:endParaRPr lang="tr-TR">
              <a:solidFill>
                <a:srgbClr val="514949"/>
              </a:solidFill>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E691B5BB-9B51-4A18-AA97-C8A29DC47260}" type="slidenum">
              <a:rPr lang="en-US" altLang="en-US">
                <a:solidFill>
                  <a:srgbClr val="514949"/>
                </a:solidFill>
              </a:rPr>
              <a:pPr>
                <a:defRPr/>
              </a:pPr>
              <a:t>‹#›</a:t>
            </a:fld>
            <a:endParaRPr lang="en-US" altLang="en-US">
              <a:solidFill>
                <a:srgbClr val="514949"/>
              </a:solidFill>
            </a:endParaRPr>
          </a:p>
        </p:txBody>
      </p:sp>
    </p:spTree>
    <p:extLst>
      <p:ext uri="{BB962C8B-B14F-4D97-AF65-F5344CB8AC3E}">
        <p14:creationId xmlns:p14="http://schemas.microsoft.com/office/powerpoint/2010/main" val="1200049180"/>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1" y="4953000"/>
            <a:ext cx="12189884"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9884"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lvl1pPr>
              <a:defRPr/>
            </a:lvl1pPr>
          </a:lstStyle>
          <a:p>
            <a:pPr>
              <a:defRPr/>
            </a:pPr>
            <a:fld id="{5A0498A9-4F0C-4BFE-98EB-A57015D05A56}" type="datetimeFigureOut">
              <a:rPr lang="en-US"/>
              <a:pPr>
                <a:defRPr/>
              </a:pPr>
              <a:t>2/15/2025</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6"/>
          <p:cNvSpPr>
            <a:spLocks noGrp="1"/>
          </p:cNvSpPr>
          <p:nvPr>
            <p:ph type="sldNum" sz="quarter" idx="12"/>
          </p:nvPr>
        </p:nvSpPr>
        <p:spPr/>
        <p:txBody>
          <a:bodyPr/>
          <a:lstStyle>
            <a:lvl1pPr>
              <a:defRPr/>
            </a:lvl1pPr>
          </a:lstStyle>
          <a:p>
            <a:pPr>
              <a:defRPr/>
            </a:pPr>
            <a:fld id="{E8E3CCC4-078F-4668-B129-5E58B7FC691D}" type="slidenum">
              <a:rPr lang="en-US" altLang="en-US"/>
              <a:pPr>
                <a:defRPr/>
              </a:pPr>
              <a:t>‹#›</a:t>
            </a:fld>
            <a:endParaRPr lang="en-US" altLang="en-US"/>
          </a:p>
        </p:txBody>
      </p:sp>
    </p:spTree>
    <p:extLst>
      <p:ext uri="{BB962C8B-B14F-4D97-AF65-F5344CB8AC3E}">
        <p14:creationId xmlns:p14="http://schemas.microsoft.com/office/powerpoint/2010/main" val="19947381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17F78C2F-C1F9-4B5A-8716-627EE990DEF4}" type="datetimeFigureOut">
              <a:rPr lang="en-US"/>
              <a:pPr>
                <a:defRPr/>
              </a:pPr>
              <a:t>2/15/2025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BB4390EB-475F-4C38-BB87-3E97C893E925}" type="slidenum">
              <a:rPr lang="en-US" altLang="en-US"/>
              <a:pPr>
                <a:defRPr/>
              </a:pPr>
              <a:t>‹#›</a:t>
            </a:fld>
            <a:endParaRPr lang="en-US" altLang="en-US"/>
          </a:p>
        </p:txBody>
      </p:sp>
    </p:spTree>
    <p:extLst>
      <p:ext uri="{BB962C8B-B14F-4D97-AF65-F5344CB8AC3E}">
        <p14:creationId xmlns:p14="http://schemas.microsoft.com/office/powerpoint/2010/main" val="2807247528"/>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713BA116-B2BC-44A5-9569-ECEB46E32E27}" type="datetimeFigureOut">
              <a:rPr lang="en-US"/>
              <a:pPr>
                <a:defRPr/>
              </a:pPr>
              <a:t>2/15/2025</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BC0634F4-C346-432F-9B9A-4AD7D5E453F7}" type="slidenum">
              <a:rPr lang="en-US" altLang="en-US"/>
              <a:pPr>
                <a:defRPr/>
              </a:pPr>
              <a:t>‹#›</a:t>
            </a:fld>
            <a:endParaRPr lang="en-US" altLang="en-US"/>
          </a:p>
        </p:txBody>
      </p:sp>
    </p:spTree>
    <p:extLst>
      <p:ext uri="{BB962C8B-B14F-4D97-AF65-F5344CB8AC3E}">
        <p14:creationId xmlns:p14="http://schemas.microsoft.com/office/powerpoint/2010/main" val="395228953"/>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39AA360-7971-47B3-90B6-70680A138B29}" type="datetime1">
              <a:rPr lang="en-US" smtClean="0"/>
              <a:t>2/15/2025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AE402D4-012F-44DA-9C74-A58612FC15F4}" type="datetime1">
              <a:rPr lang="en-US" smtClean="0"/>
              <a:t>2/15/2025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D43BBCC-137E-4ACB-9F24-824F14C9F702}" type="datetime1">
              <a:rPr lang="en-US" smtClean="0"/>
              <a:t>2/15/2025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B4880-F6FA-4DDC-8DE6-DE6B6F3E7C1D}" type="datetime1">
              <a:rPr lang="en-US" smtClean="0"/>
              <a:t>2/15/2025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FE4CD16-1204-42F7-98D5-121FCBF17F93}" type="datetime1">
              <a:rPr lang="en-US" smtClean="0"/>
              <a:t>2/15/2025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A41103-10F7-493E-88B9-9869AA6A857C}" type="datetime1">
              <a:rPr lang="en-US" smtClean="0"/>
              <a:t>2/15/2025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831F6D3-90EC-45E5-9625-77689BC9F498}" type="datetime1">
              <a:rPr lang="en-US" smtClean="0"/>
              <a:t>2/15/2025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9606F6C-90F8-46BE-BA7A-63F2D99466CA}" type="datetime1">
              <a:rPr lang="en-US" smtClean="0">
                <a:solidFill>
                  <a:srgbClr val="FFFFFF"/>
                </a:solidFill>
              </a:rPr>
              <a:t>2/15/2025</a:t>
            </a:fld>
            <a:endParaRPr lang="en-US" dirty="0">
              <a:solidFill>
                <a:srgbClr val="FFFFFF"/>
              </a:solidFill>
            </a:endParaRP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8023767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6149"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a:defRPr sz="900">
                <a:solidFill>
                  <a:srgbClr val="FFFFFF"/>
                </a:solidFill>
              </a:defRPr>
            </a:lvl1pPr>
          </a:lstStyle>
          <a:p>
            <a:pPr defTabSz="914400" eaLnBrk="0" fontAlgn="base" hangingPunct="0">
              <a:spcBef>
                <a:spcPct val="0"/>
              </a:spcBef>
              <a:spcAft>
                <a:spcPct val="0"/>
              </a:spcAft>
              <a:defRPr/>
            </a:pPr>
            <a:fld id="{8B56E328-E2AD-48CE-8DDD-045C59D87937}" type="datetimeFigureOut">
              <a:rPr lang="en-US" smtClean="0">
                <a:latin typeface="Arial" panose="020B0604020202020204" pitchFamily="34" charset="0"/>
              </a:rPr>
              <a:pPr defTabSz="914400" eaLnBrk="0" fontAlgn="base" hangingPunct="0">
                <a:spcBef>
                  <a:spcPct val="0"/>
                </a:spcBef>
                <a:spcAft>
                  <a:spcPct val="0"/>
                </a:spcAft>
                <a:defRPr/>
              </a:pPr>
              <a:t>2/15/2025</a:t>
            </a:fld>
            <a:endParaRPr lang="en-US" dirty="0">
              <a:latin typeface="Arial" panose="020B0604020202020204" pitchFamily="34" charset="0"/>
            </a:endParaRPr>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914400" eaLnBrk="0" fontAlgn="base" hangingPunct="0">
              <a:spcBef>
                <a:spcPct val="0"/>
              </a:spcBef>
              <a:spcAft>
                <a:spcPct val="0"/>
              </a:spcAft>
              <a:defRPr/>
            </a:pPr>
            <a:endParaRPr lang="en-US">
              <a:latin typeface="Arial" panose="020B0604020202020204" pitchFamily="34" charset="0"/>
            </a:endParaRP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lIns="91440" tIns="45720" rIns="91440" bIns="45720" rtlCol="0" anchor="ctr"/>
          <a:lstStyle>
            <a:lvl1pPr algn="r">
              <a:defRPr sz="1050">
                <a:solidFill>
                  <a:srgbClr val="FFFFFF"/>
                </a:solidFill>
              </a:defRPr>
            </a:lvl1pPr>
          </a:lstStyle>
          <a:p>
            <a:pPr defTabSz="914400" eaLnBrk="0" fontAlgn="base" hangingPunct="0">
              <a:spcBef>
                <a:spcPct val="0"/>
              </a:spcBef>
              <a:spcAft>
                <a:spcPct val="0"/>
              </a:spcAft>
              <a:defRPr/>
            </a:pPr>
            <a:fld id="{EC3C08D9-7674-4B39-870A-3234B88888E2}" type="slidenum">
              <a:rPr lang="en-US" altLang="en-US" smtClean="0">
                <a:latin typeface="Arial" panose="020B0604020202020204" pitchFamily="34" charset="0"/>
              </a:rPr>
              <a:pPr defTabSz="914400" eaLnBrk="0" fontAlgn="base" hangingPunct="0">
                <a:spcBef>
                  <a:spcPct val="0"/>
                </a:spcBef>
                <a:spcAft>
                  <a:spcPct val="0"/>
                </a:spcAft>
                <a:defRPr/>
              </a:pPr>
              <a:t>‹#›</a:t>
            </a:fld>
            <a:endParaRPr lang="en-US" altLang="en-US">
              <a:latin typeface="Arial" panose="020B0604020202020204" pitchFamily="34" charset="0"/>
            </a:endParaRPr>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00174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 xmlns:a16="http://schemas.microsoft.com/office/drawing/2014/main" id="{8ECCFD88-0C5D-468E-858F-FA3BE460E433}"/>
              </a:ext>
            </a:extLst>
          </p:cNvPr>
          <p:cNvPicPr>
            <a:picLocks noChangeAspect="1"/>
          </p:cNvPicPr>
          <p:nvPr/>
        </p:nvPicPr>
        <p:blipFill>
          <a:blip r:embed="rId2"/>
          <a:stretch>
            <a:fillRect/>
          </a:stretch>
        </p:blipFill>
        <p:spPr>
          <a:xfrm>
            <a:off x="8001884" y="0"/>
            <a:ext cx="4190116" cy="1330360"/>
          </a:xfrm>
          <a:prstGeom prst="rect">
            <a:avLst/>
          </a:prstGeom>
          <a:pattFill prst="pct5">
            <a:fgClr>
              <a:schemeClr val="tx2">
                <a:lumMod val="10000"/>
                <a:lumOff val="90000"/>
              </a:schemeClr>
            </a:fgClr>
            <a:bgClr>
              <a:schemeClr val="bg1"/>
            </a:bgClr>
          </a:pattFill>
        </p:spPr>
      </p:pic>
      <p:sp>
        <p:nvSpPr>
          <p:cNvPr id="2" name="Unvan 1"/>
          <p:cNvSpPr>
            <a:spLocks noGrp="1"/>
          </p:cNvSpPr>
          <p:nvPr>
            <p:ph type="ctrTitle"/>
          </p:nvPr>
        </p:nvSpPr>
        <p:spPr>
          <a:xfrm>
            <a:off x="1161924" y="1105383"/>
            <a:ext cx="9851387" cy="1299738"/>
          </a:xfrm>
        </p:spPr>
        <p:style>
          <a:lnRef idx="1">
            <a:schemeClr val="accent2"/>
          </a:lnRef>
          <a:fillRef idx="2">
            <a:schemeClr val="accent2"/>
          </a:fillRef>
          <a:effectRef idx="1">
            <a:schemeClr val="accent2"/>
          </a:effectRef>
          <a:fontRef idx="minor">
            <a:schemeClr val="dk1"/>
          </a:fontRef>
        </p:style>
        <p:txBody>
          <a:bodyPr/>
          <a:lstStyle/>
          <a:p>
            <a:r>
              <a:rPr lang="tr-TR" sz="4000" dirty="0" err="1" smtClean="0">
                <a:effectLst>
                  <a:outerShdw blurRad="38100" dist="38100" dir="2700000" algn="tl">
                    <a:srgbClr val="000000">
                      <a:alpha val="43137"/>
                    </a:srgbClr>
                  </a:outerShdw>
                </a:effectLst>
              </a:rPr>
              <a:t>kur'anÎ</a:t>
            </a:r>
            <a:r>
              <a:rPr lang="tr-TR" sz="4000" dirty="0" smtClean="0">
                <a:effectLst>
                  <a:outerShdw blurRad="38100" dist="38100" dir="2700000" algn="tl">
                    <a:srgbClr val="000000">
                      <a:alpha val="43137"/>
                    </a:srgbClr>
                  </a:outerShdw>
                </a:effectLst>
              </a:rPr>
              <a:t> </a:t>
            </a:r>
            <a:r>
              <a:rPr lang="tr-TR" sz="4000" dirty="0">
                <a:effectLst>
                  <a:outerShdw blurRad="38100" dist="38100" dir="2700000" algn="tl">
                    <a:srgbClr val="000000">
                      <a:alpha val="43137"/>
                    </a:srgbClr>
                  </a:outerShdw>
                </a:effectLst>
              </a:rPr>
              <a:t>nübüvvet anlayışı ve medeniyetler açısından önemi</a:t>
            </a:r>
          </a:p>
        </p:txBody>
      </p:sp>
      <p:sp>
        <p:nvSpPr>
          <p:cNvPr id="3" name="Alt Başlık 2"/>
          <p:cNvSpPr>
            <a:spLocks noGrp="1"/>
          </p:cNvSpPr>
          <p:nvPr>
            <p:ph type="subTitle" idx="1"/>
          </p:nvPr>
        </p:nvSpPr>
        <p:spPr>
          <a:xfrm>
            <a:off x="2674119" y="2735150"/>
            <a:ext cx="6831673" cy="2577346"/>
          </a:xfrm>
        </p:spPr>
        <p:txBody>
          <a:bodyPr>
            <a:normAutofit lnSpcReduction="10000"/>
          </a:bodyPr>
          <a:lstStyle/>
          <a:p>
            <a:r>
              <a:rPr lang="tr-TR" sz="2800" dirty="0" smtClean="0">
                <a:effectLst>
                  <a:outerShdw blurRad="38100" dist="38100" dir="2700000" algn="tl">
                    <a:srgbClr val="000000">
                      <a:alpha val="43137"/>
                    </a:srgbClr>
                  </a:outerShdw>
                </a:effectLst>
              </a:rPr>
              <a:t>Alparslan Açıkgenç</a:t>
            </a:r>
          </a:p>
          <a:p>
            <a:r>
              <a:rPr lang="tr-TR" dirty="0" smtClean="0"/>
              <a:t>Türkiye Bilimler Akademisi, Şeref Üyesi</a:t>
            </a:r>
            <a:endParaRPr lang="en-US" dirty="0" smtClean="0"/>
          </a:p>
          <a:p>
            <a:endParaRPr lang="tr-TR" dirty="0" smtClean="0"/>
          </a:p>
          <a:p>
            <a:endParaRPr lang="en-US" dirty="0" smtClean="0"/>
          </a:p>
          <a:p>
            <a:pPr>
              <a:spcAft>
                <a:spcPts val="1200"/>
              </a:spcAft>
            </a:pPr>
            <a:r>
              <a:rPr lang="tr-TR" dirty="0" smtClean="0"/>
              <a:t>Felsefe Bölümü</a:t>
            </a:r>
          </a:p>
          <a:p>
            <a:r>
              <a:rPr lang="tr-TR" dirty="0" smtClean="0"/>
              <a:t>RİNAP Yönetim Kurulu Üyesi</a:t>
            </a:r>
            <a:endParaRPr lang="en-US" dirty="0"/>
          </a:p>
        </p:txBody>
      </p:sp>
      <p:sp>
        <p:nvSpPr>
          <p:cNvPr id="5" name="Alt Başlık 2"/>
          <p:cNvSpPr txBox="1">
            <a:spLocks/>
          </p:cNvSpPr>
          <p:nvPr/>
        </p:nvSpPr>
        <p:spPr>
          <a:xfrm>
            <a:off x="2404362" y="5555794"/>
            <a:ext cx="6831673" cy="1035739"/>
          </a:xfrm>
          <a:prstGeom prst="rect">
            <a:avLst/>
          </a:prstGeom>
        </p:spPr>
        <p:txBody>
          <a:bodyPr vert="horz" lIns="91440" tIns="45720" rIns="91440" bIns="45720" rtlCol="0">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tr-TR" sz="1800" dirty="0" smtClean="0"/>
              <a:t>14 Şubat, 2025</a:t>
            </a:r>
          </a:p>
          <a:p>
            <a:r>
              <a:rPr lang="tr-TR" sz="1800" dirty="0" smtClean="0"/>
              <a:t>İstanbul, Üsküdar Üniversitesi</a:t>
            </a:r>
            <a:endParaRPr lang="en-US" sz="1800" dirty="0"/>
          </a:p>
        </p:txBody>
      </p:sp>
      <p:sp>
        <p:nvSpPr>
          <p:cNvPr id="6" name="Slayt Numarası Yer Tutucusu 5"/>
          <p:cNvSpPr>
            <a:spLocks noGrp="1"/>
          </p:cNvSpPr>
          <p:nvPr>
            <p:ph type="sldNum" sz="quarter" idx="12"/>
          </p:nvPr>
        </p:nvSpPr>
        <p:spPr/>
        <p:txBody>
          <a:bodyPr/>
          <a:lstStyle/>
          <a:p>
            <a:fld id="{69E57DC2-970A-4B3E-BB1C-7A09969E49DF}" type="slidenum">
              <a:rPr lang="en-US" smtClean="0"/>
              <a:pPr/>
              <a:t>1</a:t>
            </a:fld>
            <a:endParaRPr lang="en-US" dirty="0"/>
          </a:p>
        </p:txBody>
      </p:sp>
      <p:pic>
        <p:nvPicPr>
          <p:cNvPr id="8" name="Resim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5377" y="2993081"/>
            <a:ext cx="801565" cy="799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8427" y="3667253"/>
            <a:ext cx="2552700" cy="762000"/>
          </a:xfrm>
          <a:prstGeom prst="rect">
            <a:avLst/>
          </a:prstGeom>
        </p:spPr>
      </p:pic>
    </p:spTree>
    <p:extLst>
      <p:ext uri="{BB962C8B-B14F-4D97-AF65-F5344CB8AC3E}">
        <p14:creationId xmlns:p14="http://schemas.microsoft.com/office/powerpoint/2010/main" val="4273418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3"/>
          <p:cNvSpPr txBox="1">
            <a:spLocks/>
          </p:cNvSpPr>
          <p:nvPr/>
        </p:nvSpPr>
        <p:spPr>
          <a:xfrm>
            <a:off x="688554" y="123378"/>
            <a:ext cx="11479568" cy="3663248"/>
          </a:xfrm>
          <a:prstGeom prst="rect">
            <a:avLst/>
          </a:prstGeom>
        </p:spPr>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gn="just">
              <a:buClr>
                <a:srgbClr val="FF0000"/>
              </a:buClr>
              <a:buFont typeface="Wingdings" pitchFamily="2" charset="2"/>
              <a:buChar char="Ø"/>
            </a:pPr>
            <a:r>
              <a:rPr lang="en-US" sz="2800" dirty="0" smtClean="0">
                <a:solidFill>
                  <a:srgbClr val="FF0000"/>
                </a:solidFill>
                <a:effectLst>
                  <a:outerShdw blurRad="38100" dist="38100" dir="2700000" algn="tl">
                    <a:srgbClr val="000000">
                      <a:alpha val="43137"/>
                    </a:srgbClr>
                  </a:outerShdw>
                </a:effectLst>
                <a:latin typeface="Georgia" panose="02040502050405020303" pitchFamily="18" charset="0"/>
              </a:rPr>
              <a:t> </a:t>
            </a:r>
            <a:r>
              <a:rPr lang="tr-TR" sz="2800" dirty="0" smtClean="0">
                <a:solidFill>
                  <a:srgbClr val="FF0000"/>
                </a:solidFill>
                <a:effectLst>
                  <a:outerShdw blurRad="38100" dist="38100" dir="2700000" algn="tl">
                    <a:srgbClr val="000000">
                      <a:alpha val="43137"/>
                    </a:srgbClr>
                  </a:outerShdw>
                </a:effectLst>
                <a:latin typeface="Georgia" panose="02040502050405020303" pitchFamily="18" charset="0"/>
              </a:rPr>
              <a:t>BU BAKIŞ AÇISINDAN YAKLAŞINCA ORTAYA ÇIKAN SONUÇLAR:</a:t>
            </a:r>
            <a:r>
              <a:rPr lang="en-US" sz="2800" dirty="0" smtClean="0">
                <a:solidFill>
                  <a:prstClr val="black"/>
                </a:solidFill>
                <a:effectLst>
                  <a:outerShdw blurRad="38100" dist="38100" dir="2700000" algn="tl">
                    <a:srgbClr val="000000">
                      <a:alpha val="43137"/>
                    </a:srgbClr>
                  </a:outerShdw>
                </a:effectLst>
                <a:latin typeface="Georgia" panose="02040502050405020303" pitchFamily="18" charset="0"/>
              </a:rPr>
              <a:t> </a:t>
            </a:r>
            <a:endParaRPr lang="tr-TR" sz="1100" dirty="0" smtClean="0">
              <a:solidFill>
                <a:prstClr val="black"/>
              </a:solidFill>
              <a:effectLst>
                <a:outerShdw blurRad="38100" dist="38100" dir="2700000" algn="tl">
                  <a:srgbClr val="000000">
                    <a:alpha val="43137"/>
                  </a:srgbClr>
                </a:outerShdw>
              </a:effectLst>
              <a:latin typeface="Georgia" panose="02040502050405020303" pitchFamily="18" charset="0"/>
            </a:endParaRPr>
          </a:p>
          <a:p>
            <a:pPr marL="1265238" indent="-457200">
              <a:lnSpc>
                <a:spcPct val="100000"/>
              </a:lnSpc>
              <a:spcBef>
                <a:spcPts val="600"/>
              </a:spcBef>
              <a:spcAft>
                <a:spcPts val="1200"/>
              </a:spcAft>
              <a:buClr>
                <a:srgbClr val="0070C0"/>
              </a:buClr>
              <a:buFont typeface="Wingdings" panose="05000000000000000000" pitchFamily="2" charset="2"/>
              <a:buChar char="v"/>
            </a:pPr>
            <a:r>
              <a:rPr lang="tr-TR" sz="2500" dirty="0" smtClean="0">
                <a:solidFill>
                  <a:srgbClr val="0070C0"/>
                </a:solidFill>
                <a:effectLst>
                  <a:outerShdw blurRad="38100" dist="38100" dir="2700000" algn="tl">
                    <a:srgbClr val="000000">
                      <a:alpha val="43137"/>
                    </a:srgbClr>
                  </a:outerShdw>
                </a:effectLst>
                <a:latin typeface="Georgia" panose="02040502050405020303" pitchFamily="18" charset="0"/>
              </a:rPr>
              <a:t>Her medeniyetin başlangıcında insanlara gönderilen bir peygamber vardır: BİLİNENLER VAHİYLE GÖNDERİLENLERDİR.</a:t>
            </a:r>
          </a:p>
          <a:p>
            <a:pPr marL="1265238" indent="-457200">
              <a:spcBef>
                <a:spcPts val="600"/>
              </a:spcBef>
              <a:buClr>
                <a:srgbClr val="0070C0"/>
              </a:buClr>
              <a:buFont typeface="Wingdings" panose="05000000000000000000" pitchFamily="2" charset="2"/>
              <a:buChar char="v"/>
            </a:pPr>
            <a:r>
              <a:rPr lang="tr-TR" sz="2500" dirty="0" smtClean="0">
                <a:solidFill>
                  <a:srgbClr val="0070C0"/>
                </a:solidFill>
                <a:effectLst>
                  <a:outerShdw blurRad="38100" dist="38100" dir="2700000" algn="tl">
                    <a:srgbClr val="000000">
                      <a:alpha val="43137"/>
                    </a:srgbClr>
                  </a:outerShdw>
                </a:effectLst>
                <a:latin typeface="Georgia" panose="02040502050405020303" pitchFamily="18" charset="0"/>
              </a:rPr>
              <a:t>Gönderilen vahiyler iki sınıfta toplanabilir: </a:t>
            </a:r>
          </a:p>
          <a:p>
            <a:pPr marL="1493838" lvl="1" indent="-457200">
              <a:spcBef>
                <a:spcPts val="600"/>
              </a:spcBef>
              <a:buClr>
                <a:srgbClr val="0070C0"/>
              </a:buClr>
              <a:buFont typeface="Wingdings" panose="05000000000000000000" pitchFamily="2" charset="2"/>
              <a:buChar char="v"/>
            </a:pPr>
            <a:r>
              <a:rPr lang="tr-TR" sz="2300" dirty="0" smtClean="0">
                <a:solidFill>
                  <a:srgbClr val="0070C0"/>
                </a:solidFill>
                <a:effectLst>
                  <a:outerShdw blurRad="38100" dist="38100" dir="2700000" algn="tl">
                    <a:srgbClr val="000000">
                      <a:alpha val="43137"/>
                    </a:srgbClr>
                  </a:outerShdw>
                </a:effectLst>
                <a:latin typeface="Georgia" panose="02040502050405020303" pitchFamily="18" charset="0"/>
              </a:rPr>
              <a:t>Somut kavramlarla anlatılan vahiyler; Hz. İbrahim Öncesi</a:t>
            </a:r>
          </a:p>
          <a:p>
            <a:pPr marL="1493838" lvl="1" indent="-457200">
              <a:spcBef>
                <a:spcPts val="600"/>
              </a:spcBef>
              <a:buClr>
                <a:srgbClr val="0070C0"/>
              </a:buClr>
              <a:buFont typeface="Wingdings" panose="05000000000000000000" pitchFamily="2" charset="2"/>
              <a:buChar char="v"/>
            </a:pPr>
            <a:r>
              <a:rPr lang="tr-TR" sz="2300" dirty="0" smtClean="0">
                <a:solidFill>
                  <a:srgbClr val="0070C0"/>
                </a:solidFill>
                <a:effectLst>
                  <a:outerShdw blurRad="38100" dist="38100" dir="2700000" algn="tl">
                    <a:srgbClr val="000000">
                      <a:alpha val="43137"/>
                    </a:srgbClr>
                  </a:outerShdw>
                </a:effectLst>
                <a:latin typeface="Georgia" panose="02040502050405020303" pitchFamily="18" charset="0"/>
              </a:rPr>
              <a:t>Soyut kavramlarla anlatılan vahiyler; Hz. İbrahim Sonrası</a:t>
            </a:r>
            <a:endParaRPr lang="en-US" sz="2300" dirty="0" smtClean="0">
              <a:solidFill>
                <a:srgbClr val="0070C0"/>
              </a:solidFill>
              <a:effectLst>
                <a:outerShdw blurRad="38100" dist="38100" dir="2700000" algn="tl">
                  <a:srgbClr val="000000">
                    <a:alpha val="43137"/>
                  </a:srgbClr>
                </a:outerShdw>
              </a:effectLst>
              <a:latin typeface="Georgia" panose="02040502050405020303" pitchFamily="18" charset="0"/>
            </a:endParaRPr>
          </a:p>
        </p:txBody>
      </p:sp>
      <p:sp>
        <p:nvSpPr>
          <p:cNvPr id="5" name="Metin Yer Tutucusu 3"/>
          <p:cNvSpPr txBox="1">
            <a:spLocks/>
          </p:cNvSpPr>
          <p:nvPr/>
        </p:nvSpPr>
        <p:spPr>
          <a:xfrm>
            <a:off x="743633" y="2950494"/>
            <a:ext cx="11441010" cy="1597632"/>
          </a:xfrm>
          <a:prstGeom prst="rect">
            <a:avLst/>
          </a:prstGeom>
        </p:spPr>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ctr">
              <a:buClr>
                <a:prstClr val="black"/>
              </a:buClr>
              <a:buFont typeface="Wingdings" pitchFamily="2" charset="2"/>
              <a:buNone/>
            </a:pPr>
            <a:r>
              <a:rPr lang="tr-TR" sz="2900" dirty="0" smtClean="0">
                <a:solidFill>
                  <a:srgbClr val="8DAB8E"/>
                </a:solidFill>
                <a:effectLst>
                  <a:outerShdw blurRad="38100" dist="38100" dir="2700000" algn="tl">
                    <a:srgbClr val="000000">
                      <a:alpha val="43137"/>
                    </a:srgbClr>
                  </a:outerShdw>
                </a:effectLst>
                <a:latin typeface="Georgia" panose="02040502050405020303" pitchFamily="18" charset="0"/>
              </a:rPr>
              <a:t>HER VAHİY AYNI VUS’ATTE VE SEVİYEDE DEĞİLDİR.</a:t>
            </a:r>
          </a:p>
          <a:p>
            <a:pPr marL="0" indent="0" algn="just">
              <a:buClr>
                <a:prstClr val="black"/>
              </a:buClr>
              <a:buNone/>
            </a:pPr>
            <a:r>
              <a:rPr lang="tr-TR" sz="2100" dirty="0" smtClean="0">
                <a:solidFill>
                  <a:schemeClr val="accent5">
                    <a:lumMod val="50000"/>
                  </a:schemeClr>
                </a:solidFill>
                <a:effectLst>
                  <a:outerShdw blurRad="38100" dist="38100" dir="2700000" algn="tl">
                    <a:srgbClr val="000000">
                      <a:alpha val="43137"/>
                    </a:srgbClr>
                  </a:outerShdw>
                </a:effectLst>
                <a:latin typeface="Franklin Gothic Book" panose="020B0503020102020204" pitchFamily="34" charset="0"/>
              </a:rPr>
              <a:t>Ayet şöyle buyurmaktadır: “Herhangi bir beşer ile Allah’ın konuşması ancak vahiy ile yahut perde arkasından ya da bir elçi gönderip, izni ile, dilediğini </a:t>
            </a:r>
            <a:r>
              <a:rPr lang="tr-TR" sz="2100" dirty="0" err="1" smtClean="0">
                <a:solidFill>
                  <a:schemeClr val="accent5">
                    <a:lumMod val="50000"/>
                  </a:schemeClr>
                </a:solidFill>
                <a:effectLst>
                  <a:outerShdw blurRad="38100" dist="38100" dir="2700000" algn="tl">
                    <a:srgbClr val="000000">
                      <a:alpha val="43137"/>
                    </a:srgbClr>
                  </a:outerShdw>
                </a:effectLst>
                <a:latin typeface="Franklin Gothic Book" panose="020B0503020102020204" pitchFamily="34" charset="0"/>
              </a:rPr>
              <a:t>vahyetmesi</a:t>
            </a:r>
            <a:r>
              <a:rPr lang="tr-TR" sz="2100" dirty="0" smtClean="0">
                <a:solidFill>
                  <a:schemeClr val="accent5">
                    <a:lumMod val="50000"/>
                  </a:schemeClr>
                </a:solidFill>
                <a:effectLst>
                  <a:outerShdw blurRad="38100" dist="38100" dir="2700000" algn="tl">
                    <a:srgbClr val="000000">
                      <a:alpha val="43137"/>
                    </a:srgbClr>
                  </a:outerShdw>
                </a:effectLst>
                <a:latin typeface="Franklin Gothic Book" panose="020B0503020102020204" pitchFamily="34" charset="0"/>
              </a:rPr>
              <a:t> şeklinde olabilir. Muhakkak ki O çok yücedir, engin hikmet sahibidir.” (42/</a:t>
            </a:r>
            <a:r>
              <a:rPr lang="tr-TR" sz="2100" dirty="0" err="1" smtClean="0">
                <a:solidFill>
                  <a:schemeClr val="accent5">
                    <a:lumMod val="50000"/>
                  </a:schemeClr>
                </a:solidFill>
                <a:effectLst>
                  <a:outerShdw blurRad="38100" dist="38100" dir="2700000" algn="tl">
                    <a:srgbClr val="000000">
                      <a:alpha val="43137"/>
                    </a:srgbClr>
                  </a:outerShdw>
                </a:effectLst>
                <a:latin typeface="Franklin Gothic Book" panose="020B0503020102020204" pitchFamily="34" charset="0"/>
              </a:rPr>
              <a:t>Şûrâ</a:t>
            </a:r>
            <a:r>
              <a:rPr lang="tr-TR" sz="2100" dirty="0" smtClean="0">
                <a:solidFill>
                  <a:schemeClr val="accent5">
                    <a:lumMod val="50000"/>
                  </a:schemeClr>
                </a:solidFill>
                <a:effectLst>
                  <a:outerShdw blurRad="38100" dist="38100" dir="2700000" algn="tl">
                    <a:srgbClr val="000000">
                      <a:alpha val="43137"/>
                    </a:srgbClr>
                  </a:outerShdw>
                </a:effectLst>
                <a:latin typeface="Franklin Gothic Book" panose="020B0503020102020204" pitchFamily="34" charset="0"/>
              </a:rPr>
              <a:t>, 51)</a:t>
            </a:r>
          </a:p>
        </p:txBody>
      </p:sp>
      <p:sp>
        <p:nvSpPr>
          <p:cNvPr id="7" name="Metin Yer Tutucusu 3"/>
          <p:cNvSpPr txBox="1">
            <a:spLocks/>
          </p:cNvSpPr>
          <p:nvPr/>
        </p:nvSpPr>
        <p:spPr>
          <a:xfrm>
            <a:off x="707833" y="4553736"/>
            <a:ext cx="11441010" cy="1053784"/>
          </a:xfrm>
          <a:prstGeom prst="rect">
            <a:avLst/>
          </a:prstGeom>
        </p:spPr>
        <p:style>
          <a:lnRef idx="1">
            <a:schemeClr val="accent2"/>
          </a:lnRef>
          <a:fillRef idx="2">
            <a:schemeClr val="accent2"/>
          </a:fillRef>
          <a:effectRef idx="1">
            <a:schemeClr val="accent2"/>
          </a:effectRef>
          <a:fontRef idx="minor">
            <a:schemeClr val="dk1"/>
          </a:fontRef>
        </p:style>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ctr">
              <a:buClr>
                <a:prstClr val="black"/>
              </a:buClr>
              <a:buFont typeface="Wingdings" pitchFamily="2" charset="2"/>
              <a:buNone/>
            </a:pPr>
            <a:r>
              <a:rPr lang="tr-TR" sz="2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HER ELÇİ DE AYNI SEVİYEDE DEĞİLDİR.</a:t>
            </a:r>
          </a:p>
          <a:p>
            <a:pPr marL="0" indent="0" algn="just">
              <a:buClr>
                <a:prstClr val="black"/>
              </a:buClr>
              <a:buNone/>
            </a:pP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a:t>
            </a:r>
            <a:r>
              <a:rPr lang="tr-TR" sz="1900" dirty="0" err="1"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Andolsun</a:t>
            </a: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 senden önce de peygamberler gönderdik. Onlardan sana anlattıklarımız da var, anlatmadıklarımız da var.” (40/</a:t>
            </a:r>
            <a:r>
              <a:rPr lang="tr-TR" sz="1900" dirty="0" err="1"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Mü'min</a:t>
            </a: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 </a:t>
            </a:r>
            <a:r>
              <a:rPr lang="tr-TR" sz="1900" dirty="0" err="1"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Sûresi</a:t>
            </a: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 78)</a:t>
            </a:r>
          </a:p>
          <a:p>
            <a:pPr marL="0" indent="0" algn="just">
              <a:buClr>
                <a:prstClr val="black"/>
              </a:buClr>
              <a:buNone/>
            </a:pP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O peygamberlerin kimini kiminden üstün kıldık. Allah içlerinden bir kısmıyla konuşmuş, bir kısmını da derecelerle yükseltmiştir. Meryem oğlu </a:t>
            </a:r>
            <a:r>
              <a:rPr lang="tr-TR" sz="1900" dirty="0" err="1"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Îsâ’ya</a:t>
            </a: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 açık deliller verdik ve onu </a:t>
            </a:r>
            <a:r>
              <a:rPr lang="tr-TR" sz="1900" dirty="0" err="1"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Rûhulkudüs’le</a:t>
            </a:r>
            <a:r>
              <a:rPr lang="tr-TR" sz="1900" dirty="0" smtClean="0">
                <a:solidFill>
                  <a:srgbClr val="E28394">
                    <a:lumMod val="75000"/>
                  </a:srgbClr>
                </a:solidFill>
                <a:effectLst>
                  <a:outerShdw blurRad="38100" dist="38100" dir="2700000" algn="tl">
                    <a:srgbClr val="000000">
                      <a:alpha val="43137"/>
                    </a:srgbClr>
                  </a:outerShdw>
                </a:effectLst>
                <a:latin typeface="Georgia" panose="02040502050405020303" pitchFamily="18" charset="0"/>
              </a:rPr>
              <a:t> destekledik. (2/Bakara, 253)</a:t>
            </a:r>
          </a:p>
        </p:txBody>
      </p:sp>
      <p:sp>
        <p:nvSpPr>
          <p:cNvPr id="2" name="Slayt Numarası Yer Tutucusu 1"/>
          <p:cNvSpPr>
            <a:spLocks noGrp="1"/>
          </p:cNvSpPr>
          <p:nvPr>
            <p:ph type="sldNum" sz="quarter" idx="12"/>
          </p:nvPr>
        </p:nvSpPr>
        <p:spPr/>
        <p:txBody>
          <a:bodyPr/>
          <a:lstStyle/>
          <a:p>
            <a:fld id="{69E57DC2-970A-4B3E-BB1C-7A09969E49DF}" type="slidenum">
              <a:rPr lang="en-US" smtClean="0"/>
              <a:t>10</a:t>
            </a:fld>
            <a:endParaRPr lang="en-US" dirty="0"/>
          </a:p>
        </p:txBody>
      </p:sp>
    </p:spTree>
    <p:extLst>
      <p:ext uri="{BB962C8B-B14F-4D97-AF65-F5344CB8AC3E}">
        <p14:creationId xmlns:p14="http://schemas.microsoft.com/office/powerpoint/2010/main" val="3684350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086060" y="286605"/>
            <a:ext cx="10058400" cy="1450757"/>
          </a:xfrm>
        </p:spPr>
        <p:txBody>
          <a:bodyPr>
            <a:normAutofit/>
          </a:bodyPr>
          <a:lstStyle/>
          <a:p>
            <a:r>
              <a:rPr lang="tr-TR" sz="4700" dirty="0" smtClean="0">
                <a:solidFill>
                  <a:srgbClr val="FF0000"/>
                </a:solidFill>
                <a:effectLst>
                  <a:outerShdw blurRad="38100" dist="38100" dir="2700000" algn="tl">
                    <a:srgbClr val="000000">
                      <a:alpha val="43137"/>
                    </a:srgbClr>
                  </a:outerShdw>
                </a:effectLst>
              </a:rPr>
              <a:t>ÖRNEKLER</a:t>
            </a:r>
            <a:endParaRPr lang="tr-TR" sz="4700" dirty="0">
              <a:solidFill>
                <a:srgbClr val="FF0000"/>
              </a:solidFill>
              <a:effectLst>
                <a:outerShdw blurRad="38100" dist="38100" dir="2700000" algn="tl">
                  <a:srgbClr val="000000">
                    <a:alpha val="43137"/>
                  </a:srgbClr>
                </a:outerShdw>
              </a:effectLst>
            </a:endParaRPr>
          </a:p>
        </p:txBody>
      </p:sp>
      <p:sp>
        <p:nvSpPr>
          <p:cNvPr id="5" name="Dikdörtgen 4"/>
          <p:cNvSpPr/>
          <p:nvPr/>
        </p:nvSpPr>
        <p:spPr>
          <a:xfrm>
            <a:off x="203824" y="1903217"/>
            <a:ext cx="11988176" cy="4524315"/>
          </a:xfrm>
          <a:prstGeom prst="rect">
            <a:avLst/>
          </a:prstGeom>
        </p:spPr>
        <p:txBody>
          <a:bodyPr wrap="square">
            <a:spAutoFit/>
          </a:bodyPr>
          <a:lstStyle/>
          <a:p>
            <a:r>
              <a:rPr lang="tr-TR" sz="1700" dirty="0">
                <a:latin typeface="Calibri" panose="020F0502020204030204" pitchFamily="34" charset="0"/>
                <a:ea typeface="Calibri" panose="020F0502020204030204" pitchFamily="34" charset="0"/>
                <a:cs typeface="Arial" panose="020B0604020202020204" pitchFamily="34" charset="0"/>
              </a:rPr>
              <a:t>Asur medeniyetinin son dönemlerine kadar, birbirinin aynısı olan dizelerin içine farklılıklar yerleştirilmiştir. Bir Asur duası şöyle başlar: </a:t>
            </a:r>
          </a:p>
          <a:p>
            <a:r>
              <a:rPr lang="tr-TR" sz="1700" dirty="0">
                <a:latin typeface="Calibri" panose="020F0502020204030204" pitchFamily="34" charset="0"/>
                <a:ea typeface="Calibri" panose="020F0502020204030204" pitchFamily="34" charset="0"/>
                <a:cs typeface="Arial" panose="020B0604020202020204" pitchFamily="34" charset="0"/>
              </a:rPr>
              <a:t>Baba </a:t>
            </a:r>
            <a:r>
              <a:rPr lang="tr-TR" sz="1700" dirty="0" err="1">
                <a:latin typeface="Calibri" panose="020F0502020204030204" pitchFamily="34" charset="0"/>
                <a:ea typeface="Calibri" panose="020F0502020204030204" pitchFamily="34" charset="0"/>
                <a:cs typeface="Arial" panose="020B0604020202020204" pitchFamily="34" charset="0"/>
              </a:rPr>
              <a:t>Nannar</a:t>
            </a:r>
            <a:r>
              <a:rPr lang="tr-TR" sz="1700" dirty="0">
                <a:latin typeface="Calibri" panose="020F0502020204030204" pitchFamily="34" charset="0"/>
                <a:ea typeface="Calibri" panose="020F0502020204030204" pitchFamily="34" charset="0"/>
                <a:cs typeface="Arial" panose="020B0604020202020204" pitchFamily="34" charset="0"/>
              </a:rPr>
              <a:t>, efendimiz </a:t>
            </a:r>
            <a:r>
              <a:rPr lang="tr-TR" sz="1700" dirty="0" err="1">
                <a:latin typeface="Calibri" panose="020F0502020204030204" pitchFamily="34" charset="0"/>
                <a:ea typeface="Calibri" panose="020F0502020204030204" pitchFamily="34" charset="0"/>
                <a:cs typeface="Arial" panose="020B0604020202020204" pitchFamily="34" charset="0"/>
              </a:rPr>
              <a:t>Anshar</a:t>
            </a:r>
            <a:r>
              <a:rPr lang="tr-TR" sz="1700" dirty="0">
                <a:latin typeface="Calibri" panose="020F0502020204030204" pitchFamily="34" charset="0"/>
                <a:ea typeface="Calibri" panose="020F0502020204030204" pitchFamily="34" charset="0"/>
                <a:cs typeface="Arial" panose="020B0604020202020204" pitchFamily="34" charset="0"/>
              </a:rPr>
              <a:t>, Tanrıların başı;</a:t>
            </a:r>
          </a:p>
          <a:p>
            <a:r>
              <a:rPr lang="tr-TR" sz="1700" dirty="0">
                <a:latin typeface="Calibri" panose="020F0502020204030204" pitchFamily="34" charset="0"/>
                <a:ea typeface="Calibri" panose="020F0502020204030204" pitchFamily="34" charset="0"/>
                <a:cs typeface="Arial" panose="020B0604020202020204" pitchFamily="34" charset="0"/>
              </a:rPr>
              <a:t>Baba </a:t>
            </a:r>
            <a:r>
              <a:rPr lang="tr-TR" sz="1700" dirty="0" err="1">
                <a:latin typeface="Calibri" panose="020F0502020204030204" pitchFamily="34" charset="0"/>
                <a:ea typeface="Calibri" panose="020F0502020204030204" pitchFamily="34" charset="0"/>
                <a:cs typeface="Arial" panose="020B0604020202020204" pitchFamily="34" charset="0"/>
              </a:rPr>
              <a:t>Nannar</a:t>
            </a:r>
            <a:r>
              <a:rPr lang="tr-TR" sz="1700" dirty="0">
                <a:latin typeface="Calibri" panose="020F0502020204030204" pitchFamily="34" charset="0"/>
                <a:ea typeface="Calibri" panose="020F0502020204030204" pitchFamily="34" charset="0"/>
                <a:cs typeface="Arial" panose="020B0604020202020204" pitchFamily="34" charset="0"/>
              </a:rPr>
              <a:t>, efendimiz yüce </a:t>
            </a:r>
            <a:r>
              <a:rPr lang="tr-TR" sz="1700" dirty="0" err="1">
                <a:latin typeface="Calibri" panose="020F0502020204030204" pitchFamily="34" charset="0"/>
                <a:ea typeface="Calibri" panose="020F0502020204030204" pitchFamily="34" charset="0"/>
                <a:cs typeface="Arial" panose="020B0604020202020204" pitchFamily="34" charset="0"/>
              </a:rPr>
              <a:t>Anu</a:t>
            </a:r>
            <a:r>
              <a:rPr lang="tr-TR" sz="1700" dirty="0">
                <a:latin typeface="Calibri" panose="020F0502020204030204" pitchFamily="34" charset="0"/>
                <a:ea typeface="Calibri" panose="020F0502020204030204" pitchFamily="34" charset="0"/>
                <a:cs typeface="Arial" panose="020B0604020202020204" pitchFamily="34" charset="0"/>
              </a:rPr>
              <a:t>, Tanrıların başı; </a:t>
            </a:r>
          </a:p>
          <a:p>
            <a:r>
              <a:rPr lang="tr-TR" sz="1700" dirty="0">
                <a:latin typeface="Calibri" panose="020F0502020204030204" pitchFamily="34" charset="0"/>
                <a:ea typeface="Calibri" panose="020F0502020204030204" pitchFamily="34" charset="0"/>
                <a:cs typeface="Arial" panose="020B0604020202020204" pitchFamily="34" charset="0"/>
              </a:rPr>
              <a:t>Baba </a:t>
            </a:r>
            <a:r>
              <a:rPr lang="tr-TR" sz="1700" dirty="0" err="1">
                <a:latin typeface="Calibri" panose="020F0502020204030204" pitchFamily="34" charset="0"/>
                <a:ea typeface="Calibri" panose="020F0502020204030204" pitchFamily="34" charset="0"/>
                <a:cs typeface="Arial" panose="020B0604020202020204" pitchFamily="34" charset="0"/>
              </a:rPr>
              <a:t>Nannar</a:t>
            </a:r>
            <a:r>
              <a:rPr lang="tr-TR" sz="1700" dirty="0">
                <a:latin typeface="Calibri" panose="020F0502020204030204" pitchFamily="34" charset="0"/>
                <a:ea typeface="Calibri" panose="020F0502020204030204" pitchFamily="34" charset="0"/>
                <a:cs typeface="Arial" panose="020B0604020202020204" pitchFamily="34" charset="0"/>
              </a:rPr>
              <a:t>, Efendimiz Sin, Tanrıların başı; </a:t>
            </a:r>
          </a:p>
          <a:p>
            <a:r>
              <a:rPr lang="tr-TR" sz="1700" dirty="0">
                <a:latin typeface="Calibri" panose="020F0502020204030204" pitchFamily="34" charset="0"/>
                <a:ea typeface="Calibri" panose="020F0502020204030204" pitchFamily="34" charset="0"/>
                <a:cs typeface="Arial" panose="020B0604020202020204" pitchFamily="34" charset="0"/>
              </a:rPr>
              <a:t>Baba </a:t>
            </a:r>
            <a:r>
              <a:rPr lang="tr-TR" sz="1700" dirty="0" err="1">
                <a:latin typeface="Calibri" panose="020F0502020204030204" pitchFamily="34" charset="0"/>
                <a:ea typeface="Calibri" panose="020F0502020204030204" pitchFamily="34" charset="0"/>
                <a:cs typeface="Arial" panose="020B0604020202020204" pitchFamily="34" charset="0"/>
              </a:rPr>
              <a:t>Nannar</a:t>
            </a:r>
            <a:r>
              <a:rPr lang="tr-TR" sz="1700" dirty="0">
                <a:latin typeface="Calibri" panose="020F0502020204030204" pitchFamily="34" charset="0"/>
                <a:ea typeface="Calibri" panose="020F0502020204030204" pitchFamily="34" charset="0"/>
                <a:cs typeface="Arial" panose="020B0604020202020204" pitchFamily="34" charset="0"/>
              </a:rPr>
              <a:t>, Ur'un efendisi, Tanrıların başı; </a:t>
            </a:r>
          </a:p>
          <a:p>
            <a:r>
              <a:rPr lang="tr-TR" sz="1700" dirty="0">
                <a:latin typeface="Calibri" panose="020F0502020204030204" pitchFamily="34" charset="0"/>
                <a:ea typeface="Calibri" panose="020F0502020204030204" pitchFamily="34" charset="0"/>
                <a:cs typeface="Arial" panose="020B0604020202020204" pitchFamily="34" charset="0"/>
              </a:rPr>
              <a:t>Baba </a:t>
            </a:r>
            <a:r>
              <a:rPr lang="tr-TR" sz="1700" dirty="0" err="1">
                <a:latin typeface="Calibri" panose="020F0502020204030204" pitchFamily="34" charset="0"/>
                <a:ea typeface="Calibri" panose="020F0502020204030204" pitchFamily="34" charset="0"/>
                <a:cs typeface="Arial" panose="020B0604020202020204" pitchFamily="34" charset="0"/>
              </a:rPr>
              <a:t>Nannar</a:t>
            </a:r>
            <a:r>
              <a:rPr lang="tr-TR" sz="1700" dirty="0">
                <a:latin typeface="Calibri" panose="020F0502020204030204" pitchFamily="34" charset="0"/>
                <a:ea typeface="Calibri" panose="020F0502020204030204" pitchFamily="34" charset="0"/>
                <a:cs typeface="Arial" panose="020B0604020202020204" pitchFamily="34" charset="0"/>
              </a:rPr>
              <a:t>, </a:t>
            </a:r>
            <a:r>
              <a:rPr lang="tr-TR" sz="1700" dirty="0" err="1">
                <a:latin typeface="Calibri" panose="020F0502020204030204" pitchFamily="34" charset="0"/>
                <a:ea typeface="Calibri" panose="020F0502020204030204" pitchFamily="34" charset="0"/>
                <a:cs typeface="Arial" panose="020B0604020202020204" pitchFamily="34" charset="0"/>
              </a:rPr>
              <a:t>Egishirgal'in</a:t>
            </a:r>
            <a:r>
              <a:rPr lang="tr-TR" sz="1700" dirty="0">
                <a:latin typeface="Calibri" panose="020F0502020204030204" pitchFamily="34" charset="0"/>
                <a:ea typeface="Calibri" panose="020F0502020204030204" pitchFamily="34" charset="0"/>
                <a:cs typeface="Arial" panose="020B0604020202020204" pitchFamily="34" charset="0"/>
              </a:rPr>
              <a:t> efendisi, Tanrıların başı</a:t>
            </a:r>
            <a:r>
              <a:rPr lang="tr-TR" sz="1700" dirty="0" smtClean="0">
                <a:latin typeface="Calibri" panose="020F0502020204030204" pitchFamily="34" charset="0"/>
                <a:ea typeface="Calibri" panose="020F0502020204030204" pitchFamily="34" charset="0"/>
                <a:cs typeface="Arial" panose="020B0604020202020204" pitchFamily="34" charset="0"/>
              </a:rPr>
              <a:t>.</a:t>
            </a:r>
          </a:p>
          <a:p>
            <a:endParaRPr lang="tr-TR" sz="900" dirty="0">
              <a:latin typeface="Calibri" panose="020F0502020204030204" pitchFamily="34" charset="0"/>
              <a:ea typeface="Calibri" panose="020F0502020204030204" pitchFamily="34" charset="0"/>
              <a:cs typeface="Arial" panose="020B0604020202020204" pitchFamily="34" charset="0"/>
            </a:endParaRPr>
          </a:p>
          <a:p>
            <a:r>
              <a:rPr lang="tr-TR" sz="2100" dirty="0" smtClean="0">
                <a:latin typeface="Calibri" panose="020F0502020204030204" pitchFamily="34" charset="0"/>
                <a:ea typeface="Calibri" panose="020F0502020204030204" pitchFamily="34" charset="0"/>
                <a:cs typeface="Arial" panose="020B0604020202020204" pitchFamily="34" charset="0"/>
              </a:rPr>
              <a:t>Bunlar </a:t>
            </a:r>
            <a:r>
              <a:rPr lang="tr-TR" sz="2100" dirty="0">
                <a:latin typeface="Calibri" panose="020F0502020204030204" pitchFamily="34" charset="0"/>
                <a:ea typeface="Calibri" panose="020F0502020204030204" pitchFamily="34" charset="0"/>
                <a:cs typeface="Arial" panose="020B0604020202020204" pitchFamily="34" charset="0"/>
              </a:rPr>
              <a:t>gibi metinler dikkatle incelenirse ve Kur’an’daki ayetlerde zikredilen ifadelerle karşılaştırılırsa daha doğru yorumlanabilir. Mesela yukarıdaki “Tanrıların Başı” ifadesi büyük ihtimalle Sümerceden alınmış teknik bir kavram olup Kur’an’da olduğu gibi “Allah’ın </a:t>
            </a:r>
            <a:r>
              <a:rPr lang="tr-TR" sz="2100" dirty="0" err="1">
                <a:latin typeface="Calibri" panose="020F0502020204030204" pitchFamily="34" charset="0"/>
                <a:ea typeface="Calibri" panose="020F0502020204030204" pitchFamily="34" charset="0"/>
                <a:cs typeface="Arial" panose="020B0604020202020204" pitchFamily="34" charset="0"/>
              </a:rPr>
              <a:t>Ahsenu’l-Halıkîn</a:t>
            </a:r>
            <a:r>
              <a:rPr lang="tr-TR" sz="2100" dirty="0">
                <a:latin typeface="Calibri" panose="020F0502020204030204" pitchFamily="34" charset="0"/>
                <a:ea typeface="Calibri" panose="020F0502020204030204" pitchFamily="34" charset="0"/>
                <a:cs typeface="Arial" panose="020B0604020202020204" pitchFamily="34" charset="0"/>
              </a:rPr>
              <a:t>” olduğunu dile getirmek istemiştir (23/</a:t>
            </a:r>
            <a:r>
              <a:rPr lang="tr-TR" sz="2100" dirty="0" err="1">
                <a:latin typeface="Calibri" panose="020F0502020204030204" pitchFamily="34" charset="0"/>
                <a:ea typeface="Calibri" panose="020F0502020204030204" pitchFamily="34" charset="0"/>
                <a:cs typeface="Arial" panose="020B0604020202020204" pitchFamily="34" charset="0"/>
              </a:rPr>
              <a:t>Mu'minûn</a:t>
            </a:r>
            <a:r>
              <a:rPr lang="tr-TR" sz="2100" dirty="0">
                <a:latin typeface="Calibri" panose="020F0502020204030204" pitchFamily="34" charset="0"/>
                <a:ea typeface="Calibri" panose="020F0502020204030204" pitchFamily="34" charset="0"/>
                <a:cs typeface="Arial" panose="020B0604020202020204" pitchFamily="34" charset="0"/>
              </a:rPr>
              <a:t>, 12-14</a:t>
            </a:r>
            <a:r>
              <a:rPr lang="tr-TR" sz="2100" dirty="0" smtClean="0">
                <a:latin typeface="Calibri" panose="020F0502020204030204" pitchFamily="34" charset="0"/>
                <a:ea typeface="Calibri" panose="020F0502020204030204" pitchFamily="34" charset="0"/>
                <a:cs typeface="Arial" panose="020B0604020202020204" pitchFamily="34" charset="0"/>
              </a:rPr>
              <a:t>).</a:t>
            </a:r>
          </a:p>
          <a:p>
            <a:endParaRPr lang="tr-TR" sz="900" dirty="0">
              <a:latin typeface="Calibri" panose="020F0502020204030204" pitchFamily="34" charset="0"/>
              <a:ea typeface="Calibri" panose="020F0502020204030204" pitchFamily="34" charset="0"/>
              <a:cs typeface="Arial" panose="020B0604020202020204" pitchFamily="34" charset="0"/>
            </a:endParaRPr>
          </a:p>
          <a:p>
            <a:r>
              <a:rPr lang="tr-TR" sz="2100" dirty="0" err="1" smtClean="0">
                <a:latin typeface="Calibri" panose="020F0502020204030204" pitchFamily="34" charset="0"/>
                <a:ea typeface="Calibri" panose="020F0502020204030204" pitchFamily="34" charset="0"/>
                <a:cs typeface="Arial" panose="020B0604020202020204" pitchFamily="34" charset="0"/>
              </a:rPr>
              <a:t>Yûsuf</a:t>
            </a:r>
            <a:r>
              <a:rPr lang="tr-TR" sz="2100" dirty="0" smtClean="0">
                <a:latin typeface="Calibri" panose="020F0502020204030204" pitchFamily="34" charset="0"/>
                <a:ea typeface="Calibri" panose="020F0502020204030204" pitchFamily="34" charset="0"/>
                <a:cs typeface="Arial" panose="020B0604020202020204" pitchFamily="34" charset="0"/>
              </a:rPr>
              <a:t> </a:t>
            </a:r>
            <a:r>
              <a:rPr lang="tr-TR" sz="2100" dirty="0">
                <a:latin typeface="Calibri" panose="020F0502020204030204" pitchFamily="34" charset="0"/>
                <a:ea typeface="Calibri" panose="020F0502020204030204" pitchFamily="34" charset="0"/>
                <a:cs typeface="Arial" panose="020B0604020202020204" pitchFamily="34" charset="0"/>
              </a:rPr>
              <a:t>şöyle dedi: “Bugün yaptıklarınız yüzünüze vurulmayacak, Allah sizi affetsin! O, merhametlilerin en merhametlisidir.” (12/Yusuf, 92) Bu gibi ayetlerin özel manası vardır. Eminim ki antropologlar Kur’an’ın bu ayetlerinin geçtiği sayfaları geyik derisi üzerine yazılı olarak bulsalardı “7. Yüzyılda Araplar çok tanrıcı ve putperest idiler” diye yorumlayacaklardı.</a:t>
            </a:r>
            <a:endParaRPr lang="tr-TR" sz="2100" dirty="0"/>
          </a:p>
        </p:txBody>
      </p:sp>
    </p:spTree>
    <p:extLst>
      <p:ext uri="{BB962C8B-B14F-4D97-AF65-F5344CB8AC3E}">
        <p14:creationId xmlns:p14="http://schemas.microsoft.com/office/powerpoint/2010/main" val="3441437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086060" y="286605"/>
            <a:ext cx="10058400" cy="1450757"/>
          </a:xfrm>
        </p:spPr>
        <p:txBody>
          <a:bodyPr>
            <a:normAutofit/>
          </a:bodyPr>
          <a:lstStyle/>
          <a:p>
            <a:r>
              <a:rPr lang="tr-TR" sz="4700" dirty="0" smtClean="0">
                <a:solidFill>
                  <a:srgbClr val="FF0000"/>
                </a:solidFill>
                <a:effectLst>
                  <a:outerShdw blurRad="38100" dist="38100" dir="2700000" algn="tl">
                    <a:srgbClr val="000000">
                      <a:alpha val="43137"/>
                    </a:srgbClr>
                  </a:outerShdw>
                </a:effectLst>
              </a:rPr>
              <a:t>ÖRNEKLER</a:t>
            </a:r>
            <a:endParaRPr lang="tr-TR" sz="4700" dirty="0">
              <a:solidFill>
                <a:srgbClr val="FF0000"/>
              </a:solidFill>
              <a:effectLst>
                <a:outerShdw blurRad="38100" dist="38100" dir="2700000" algn="tl">
                  <a:srgbClr val="000000">
                    <a:alpha val="43137"/>
                  </a:srgbClr>
                </a:outerShdw>
              </a:effectLst>
            </a:endParaRPr>
          </a:p>
        </p:txBody>
      </p:sp>
      <p:sp>
        <p:nvSpPr>
          <p:cNvPr id="2" name="Dikdörtgen 1"/>
          <p:cNvSpPr/>
          <p:nvPr/>
        </p:nvSpPr>
        <p:spPr>
          <a:xfrm>
            <a:off x="163245" y="1864425"/>
            <a:ext cx="11825492" cy="4524315"/>
          </a:xfrm>
          <a:prstGeom prst="rect">
            <a:avLst/>
          </a:prstGeom>
        </p:spPr>
        <p:txBody>
          <a:bodyPr wrap="square">
            <a:spAutoFit/>
          </a:bodyPr>
          <a:lstStyle/>
          <a:p>
            <a:pPr marL="107950" indent="-17463" algn="just">
              <a:spcAft>
                <a:spcPts val="1200"/>
              </a:spcAft>
            </a:pPr>
            <a:r>
              <a:rPr lang="tr-TR" sz="2300" dirty="0">
                <a:latin typeface="Calibri" panose="020F0502020204030204" pitchFamily="34" charset="0"/>
                <a:ea typeface="Calibri" panose="020F0502020204030204" pitchFamily="34" charset="0"/>
                <a:cs typeface="Arial" panose="020B0604020202020204" pitchFamily="34" charset="0"/>
              </a:rPr>
              <a:t>Mesela “Temmuz, Mısırlı ‘</a:t>
            </a:r>
            <a:r>
              <a:rPr lang="tr-TR" sz="2300" dirty="0" err="1">
                <a:latin typeface="Calibri" panose="020F0502020204030204" pitchFamily="34" charset="0"/>
                <a:ea typeface="Calibri" panose="020F0502020204030204" pitchFamily="34" charset="0"/>
                <a:cs typeface="Arial" panose="020B0604020202020204" pitchFamily="34" charset="0"/>
              </a:rPr>
              <a:t>Osiris</a:t>
            </a:r>
            <a:r>
              <a:rPr lang="tr-TR" sz="2300" dirty="0">
                <a:latin typeface="Calibri" panose="020F0502020204030204" pitchFamily="34" charset="0"/>
                <a:ea typeface="Calibri" panose="020F0502020204030204" pitchFamily="34" charset="0"/>
                <a:cs typeface="Arial" panose="020B0604020202020204" pitchFamily="34" charset="0"/>
              </a:rPr>
              <a:t>’, Fenikeli ve Yunanlı ‘</a:t>
            </a:r>
            <a:r>
              <a:rPr lang="tr-TR" sz="2300" dirty="0" err="1">
                <a:latin typeface="Calibri" panose="020F0502020204030204" pitchFamily="34" charset="0"/>
                <a:ea typeface="Calibri" panose="020F0502020204030204" pitchFamily="34" charset="0"/>
                <a:cs typeface="Arial" panose="020B0604020202020204" pitchFamily="34" charset="0"/>
              </a:rPr>
              <a:t>Adonis</a:t>
            </a:r>
            <a:r>
              <a:rPr lang="tr-TR" sz="2300" dirty="0">
                <a:latin typeface="Calibri" panose="020F0502020204030204" pitchFamily="34" charset="0"/>
                <a:ea typeface="Calibri" panose="020F0502020204030204" pitchFamily="34" charset="0"/>
                <a:cs typeface="Arial" panose="020B0604020202020204" pitchFamily="34" charset="0"/>
              </a:rPr>
              <a:t>’, </a:t>
            </a:r>
            <a:r>
              <a:rPr lang="tr-TR" sz="2300" dirty="0" err="1">
                <a:latin typeface="Calibri" panose="020F0502020204030204" pitchFamily="34" charset="0"/>
                <a:ea typeface="Calibri" panose="020F0502020204030204" pitchFamily="34" charset="0"/>
                <a:cs typeface="Arial" panose="020B0604020202020204" pitchFamily="34" charset="0"/>
              </a:rPr>
              <a:t>Frigyalı</a:t>
            </a:r>
            <a:r>
              <a:rPr lang="tr-TR" sz="2300" dirty="0">
                <a:latin typeface="Calibri" panose="020F0502020204030204" pitchFamily="34" charset="0"/>
                <a:ea typeface="Calibri" panose="020F0502020204030204" pitchFamily="34" charset="0"/>
                <a:cs typeface="Arial" panose="020B0604020202020204" pitchFamily="34" charset="0"/>
              </a:rPr>
              <a:t> ‘</a:t>
            </a:r>
            <a:r>
              <a:rPr lang="tr-TR" sz="2300" dirty="0" err="1">
                <a:latin typeface="Calibri" panose="020F0502020204030204" pitchFamily="34" charset="0"/>
                <a:ea typeface="Calibri" panose="020F0502020204030204" pitchFamily="34" charset="0"/>
                <a:cs typeface="Arial" panose="020B0604020202020204" pitchFamily="34" charset="0"/>
              </a:rPr>
              <a:t>Attis</a:t>
            </a:r>
            <a:r>
              <a:rPr lang="tr-TR" sz="2300" dirty="0">
                <a:latin typeface="Calibri" panose="020F0502020204030204" pitchFamily="34" charset="0"/>
                <a:ea typeface="Calibri" panose="020F0502020204030204" pitchFamily="34" charset="0"/>
                <a:cs typeface="Arial" panose="020B0604020202020204" pitchFamily="34" charset="0"/>
              </a:rPr>
              <a:t>’ ve Toprak Ana'nın ölen oğlunun diğer iyi bilinen tiplerine karşılık gelen Babil tanrısının adıdır.” Bunlara göre Temmuz keder, ölüm ve dirilişi temsil ediyor ve bunların iyiliğe yorulması için yapılan dini törenleri temsil </a:t>
            </a:r>
            <a:r>
              <a:rPr lang="tr-TR" sz="2300" dirty="0" smtClean="0">
                <a:latin typeface="Calibri" panose="020F0502020204030204" pitchFamily="34" charset="0"/>
                <a:ea typeface="Calibri" panose="020F0502020204030204" pitchFamily="34" charset="0"/>
                <a:cs typeface="Arial" panose="020B0604020202020204" pitchFamily="34" charset="0"/>
              </a:rPr>
              <a:t>ediyordu.</a:t>
            </a:r>
          </a:p>
          <a:p>
            <a:pPr marL="107950" indent="-17463" algn="just">
              <a:spcAft>
                <a:spcPts val="300"/>
              </a:spcAft>
            </a:pPr>
            <a:r>
              <a:rPr lang="tr-TR" sz="2300" dirty="0" smtClean="0">
                <a:latin typeface="Calibri" panose="020F0502020204030204" pitchFamily="34" charset="0"/>
                <a:ea typeface="Calibri" panose="020F0502020204030204" pitchFamily="34" charset="0"/>
                <a:cs typeface="Arial" panose="020B0604020202020204" pitchFamily="34" charset="0"/>
              </a:rPr>
              <a:t>Denebilir </a:t>
            </a:r>
            <a:r>
              <a:rPr lang="tr-TR" sz="2300" dirty="0">
                <a:latin typeface="Calibri" panose="020F0502020204030204" pitchFamily="34" charset="0"/>
                <a:ea typeface="Calibri" panose="020F0502020204030204" pitchFamily="34" charset="0"/>
                <a:cs typeface="Arial" panose="020B0604020202020204" pitchFamily="34" charset="0"/>
              </a:rPr>
              <a:t>ki Kur’an’a dayanarak yorumlarsak Temmuz aslında vahiyle bildirilen Allah’ın “</a:t>
            </a:r>
            <a:r>
              <a:rPr lang="tr-TR" sz="2300" dirty="0" err="1">
                <a:latin typeface="Calibri" panose="020F0502020204030204" pitchFamily="34" charset="0"/>
                <a:ea typeface="Calibri" panose="020F0502020204030204" pitchFamily="34" charset="0"/>
                <a:cs typeface="Arial" panose="020B0604020202020204" pitchFamily="34" charset="0"/>
              </a:rPr>
              <a:t>Yuhyi</a:t>
            </a:r>
            <a:r>
              <a:rPr lang="tr-TR" sz="2300" dirty="0">
                <a:latin typeface="Calibri" panose="020F0502020204030204" pitchFamily="34" charset="0"/>
                <a:ea typeface="Calibri" panose="020F0502020204030204" pitchFamily="34" charset="0"/>
                <a:cs typeface="Arial" panose="020B0604020202020204" pitchFamily="34" charset="0"/>
              </a:rPr>
              <a:t>” ve “</a:t>
            </a:r>
            <a:r>
              <a:rPr lang="tr-TR" sz="2300" dirty="0" err="1">
                <a:latin typeface="Calibri" panose="020F0502020204030204" pitchFamily="34" charset="0"/>
                <a:ea typeface="Calibri" panose="020F0502020204030204" pitchFamily="34" charset="0"/>
                <a:cs typeface="Arial" panose="020B0604020202020204" pitchFamily="34" charset="0"/>
              </a:rPr>
              <a:t>Yumît</a:t>
            </a:r>
            <a:r>
              <a:rPr lang="tr-TR" sz="2300" dirty="0">
                <a:latin typeface="Calibri" panose="020F0502020204030204" pitchFamily="34" charset="0"/>
                <a:ea typeface="Calibri" panose="020F0502020204030204" pitchFamily="34" charset="0"/>
                <a:cs typeface="Arial" panose="020B0604020202020204" pitchFamily="34" charset="0"/>
              </a:rPr>
              <a:t>” isimlerini temsil ediyordu. Kur’an’daki şu ayet bunu böyle yorumlamamıza imkân verir: “Mutlak hükümranlık elinde olan Allah aşkındır, cömerttir ve O’nun her şeye gücü yeter. Hanginizin davranışça daha iyi olduğunu denemek için ölümü ve hayatı yaratan O’dur. O, güçlüdür, çok bağışlayıcıdır.” (67/Mülk, 2-3</a:t>
            </a:r>
            <a:r>
              <a:rPr lang="tr-TR" sz="2300" dirty="0" smtClean="0">
                <a:latin typeface="Calibri" panose="020F0502020204030204" pitchFamily="34" charset="0"/>
                <a:ea typeface="Calibri" panose="020F0502020204030204" pitchFamily="34" charset="0"/>
                <a:cs typeface="Arial" panose="020B0604020202020204" pitchFamily="34" charset="0"/>
              </a:rPr>
              <a:t>)</a:t>
            </a:r>
          </a:p>
          <a:p>
            <a:pPr marL="107950" indent="-107950" algn="just">
              <a:spcAft>
                <a:spcPts val="300"/>
              </a:spcAft>
            </a:pPr>
            <a:endParaRPr lang="tr-TR" dirty="0" smtClean="0">
              <a:latin typeface="Calibri" panose="020F0502020204030204" pitchFamily="34" charset="0"/>
              <a:cs typeface="Arial" panose="020B0604020202020204" pitchFamily="34" charset="0"/>
            </a:endParaRPr>
          </a:p>
          <a:p>
            <a:pPr marL="107950" indent="-107950" algn="just">
              <a:spcAft>
                <a:spcPts val="300"/>
              </a:spcAft>
            </a:pPr>
            <a:r>
              <a:rPr lang="tr-TR" sz="2800" dirty="0" smtClean="0"/>
              <a:t> </a:t>
            </a:r>
            <a:r>
              <a:rPr lang="tr-TR" sz="2000" dirty="0">
                <a:latin typeface="Times New Roman" panose="02020603050405020304" pitchFamily="18" charset="0"/>
                <a:ea typeface="Calibri" panose="020F0502020204030204" pitchFamily="34" charset="0"/>
              </a:rPr>
              <a:t>S. </a:t>
            </a:r>
            <a:r>
              <a:rPr lang="tr-TR" sz="2000" dirty="0" err="1">
                <a:latin typeface="Times New Roman" panose="02020603050405020304" pitchFamily="18" charset="0"/>
                <a:ea typeface="Calibri" panose="020F0502020204030204" pitchFamily="34" charset="0"/>
              </a:rPr>
              <a:t>Langdon</a:t>
            </a:r>
            <a:r>
              <a:rPr lang="tr-TR" sz="2000"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Tammuz</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and</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Ishtar</a:t>
            </a:r>
            <a:r>
              <a:rPr lang="tr-TR" sz="2000" i="1" dirty="0">
                <a:latin typeface="Times New Roman" panose="02020603050405020304" pitchFamily="18" charset="0"/>
                <a:ea typeface="Calibri" panose="020F0502020204030204" pitchFamily="34" charset="0"/>
              </a:rPr>
              <a:t>: A </a:t>
            </a:r>
            <a:r>
              <a:rPr lang="tr-TR" sz="2000" i="1" dirty="0" err="1">
                <a:latin typeface="Times New Roman" panose="02020603050405020304" pitchFamily="18" charset="0"/>
                <a:ea typeface="Calibri" panose="020F0502020204030204" pitchFamily="34" charset="0"/>
              </a:rPr>
              <a:t>Monograph</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Upon</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Babylonian</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Religion</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and</a:t>
            </a:r>
            <a:r>
              <a:rPr lang="tr-TR" sz="2000" i="1" dirty="0">
                <a:latin typeface="Times New Roman" panose="02020603050405020304" pitchFamily="18" charset="0"/>
                <a:ea typeface="Calibri" panose="020F0502020204030204" pitchFamily="34" charset="0"/>
              </a:rPr>
              <a:t> </a:t>
            </a:r>
            <a:r>
              <a:rPr lang="tr-TR" sz="2000" i="1" dirty="0" err="1">
                <a:latin typeface="Times New Roman" panose="02020603050405020304" pitchFamily="18" charset="0"/>
                <a:ea typeface="Calibri" panose="020F0502020204030204" pitchFamily="34" charset="0"/>
              </a:rPr>
              <a:t>Theology</a:t>
            </a:r>
            <a:r>
              <a:rPr lang="tr-TR" sz="2000" dirty="0">
                <a:latin typeface="Times New Roman" panose="02020603050405020304" pitchFamily="18" charset="0"/>
                <a:ea typeface="Calibri" panose="020F0502020204030204" pitchFamily="34" charset="0"/>
              </a:rPr>
              <a:t> (Oxford:  At </a:t>
            </a:r>
            <a:r>
              <a:rPr lang="tr-TR" sz="2000" dirty="0" err="1">
                <a:latin typeface="Times New Roman" panose="02020603050405020304" pitchFamily="18" charset="0"/>
                <a:ea typeface="Calibri" panose="020F0502020204030204" pitchFamily="34" charset="0"/>
              </a:rPr>
              <a:t>The</a:t>
            </a:r>
            <a:r>
              <a:rPr lang="tr-TR" sz="2000" dirty="0">
                <a:latin typeface="Times New Roman" panose="02020603050405020304" pitchFamily="18" charset="0"/>
                <a:ea typeface="Calibri" panose="020F0502020204030204" pitchFamily="34" charset="0"/>
              </a:rPr>
              <a:t> </a:t>
            </a:r>
            <a:r>
              <a:rPr lang="tr-TR" sz="2000" dirty="0" err="1">
                <a:latin typeface="Times New Roman" panose="02020603050405020304" pitchFamily="18" charset="0"/>
                <a:ea typeface="Calibri" panose="020F0502020204030204" pitchFamily="34" charset="0"/>
              </a:rPr>
              <a:t>Clarendon</a:t>
            </a:r>
            <a:r>
              <a:rPr lang="tr-TR" sz="2000" dirty="0">
                <a:latin typeface="Times New Roman" panose="02020603050405020304" pitchFamily="18" charset="0"/>
                <a:ea typeface="Calibri" panose="020F0502020204030204" pitchFamily="34" charset="0"/>
              </a:rPr>
              <a:t> </a:t>
            </a:r>
            <a:r>
              <a:rPr lang="tr-TR" sz="2000" dirty="0" err="1">
                <a:latin typeface="Times New Roman" panose="02020603050405020304" pitchFamily="18" charset="0"/>
                <a:ea typeface="Calibri" panose="020F0502020204030204" pitchFamily="34" charset="0"/>
              </a:rPr>
              <a:t>Press</a:t>
            </a:r>
            <a:r>
              <a:rPr lang="tr-TR" sz="2000" dirty="0">
                <a:latin typeface="Times New Roman" panose="02020603050405020304" pitchFamily="18" charset="0"/>
                <a:ea typeface="Calibri" panose="020F0502020204030204" pitchFamily="34" charset="0"/>
              </a:rPr>
              <a:t>, 1914), 1.</a:t>
            </a:r>
            <a:endParaRPr lang="tr-TR"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93841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pPr>
              <a:defRPr/>
            </a:pPr>
            <a:fld id="{958A81B1-6EDD-4423-8EEB-EC0E5F7818F3}" type="slidenum">
              <a:rPr lang="tr-TR" smtClean="0">
                <a:solidFill>
                  <a:prstClr val="black">
                    <a:lumMod val="95000"/>
                    <a:lumOff val="5000"/>
                  </a:prstClr>
                </a:solidFill>
              </a:rPr>
              <a:pPr>
                <a:defRPr/>
              </a:pPr>
              <a:t>13</a:t>
            </a:fld>
            <a:endParaRPr lang="tr-TR">
              <a:solidFill>
                <a:prstClr val="black">
                  <a:lumMod val="95000"/>
                  <a:lumOff val="5000"/>
                </a:prstClr>
              </a:solidFill>
            </a:endParaRPr>
          </a:p>
        </p:txBody>
      </p:sp>
      <p:sp>
        <p:nvSpPr>
          <p:cNvPr id="7" name="Unvan 3"/>
          <p:cNvSpPr txBox="1">
            <a:spLocks/>
          </p:cNvSpPr>
          <p:nvPr/>
        </p:nvSpPr>
        <p:spPr>
          <a:xfrm>
            <a:off x="1010628" y="129530"/>
            <a:ext cx="10058400" cy="751211"/>
          </a:xfrm>
          <a:prstGeom prst="rect">
            <a:avLst/>
          </a:prstGeom>
        </p:spPr>
        <p:txBody>
          <a:bodyPr>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4700" smtClean="0">
                <a:solidFill>
                  <a:srgbClr val="FF0000"/>
                </a:solidFill>
                <a:effectLst>
                  <a:outerShdw blurRad="38100" dist="38100" dir="2700000" algn="tl">
                    <a:srgbClr val="000000">
                      <a:alpha val="43137"/>
                    </a:srgbClr>
                  </a:outerShdw>
                </a:effectLst>
              </a:rPr>
              <a:t>ÖRNEKLER</a:t>
            </a:r>
            <a:endParaRPr lang="tr-TR" sz="4700" dirty="0">
              <a:solidFill>
                <a:srgbClr val="FF0000"/>
              </a:solidFill>
              <a:effectLst>
                <a:outerShdw blurRad="38100" dist="38100" dir="2700000" algn="tl">
                  <a:srgbClr val="000000">
                    <a:alpha val="43137"/>
                  </a:srgbClr>
                </a:outerShdw>
              </a:effectLst>
            </a:endParaRPr>
          </a:p>
        </p:txBody>
      </p:sp>
      <p:sp>
        <p:nvSpPr>
          <p:cNvPr id="2" name="Dikdörtgen 1"/>
          <p:cNvSpPr/>
          <p:nvPr/>
        </p:nvSpPr>
        <p:spPr>
          <a:xfrm>
            <a:off x="948059" y="1039676"/>
            <a:ext cx="11243941" cy="4955203"/>
          </a:xfrm>
          <a:prstGeom prst="rect">
            <a:avLst/>
          </a:prstGeom>
        </p:spPr>
        <p:txBody>
          <a:bodyPr wrap="square">
            <a:spAutoFit/>
          </a:bodyPr>
          <a:lstStyle/>
          <a:p>
            <a:r>
              <a:rPr lang="tr-TR" sz="2500" dirty="0">
                <a:latin typeface="Calibri" panose="020F0502020204030204" pitchFamily="34" charset="0"/>
                <a:ea typeface="Calibri" panose="020F0502020204030204" pitchFamily="34" charset="0"/>
                <a:cs typeface="Arial" panose="020B0604020202020204" pitchFamily="34" charset="0"/>
              </a:rPr>
              <a:t>Eskiçağ Yunan </a:t>
            </a:r>
            <a:r>
              <a:rPr lang="tr-TR" sz="2500" dirty="0" smtClean="0">
                <a:latin typeface="Calibri" panose="020F0502020204030204" pitchFamily="34" charset="0"/>
                <a:ea typeface="Calibri" panose="020F0502020204030204" pitchFamily="34" charset="0"/>
                <a:cs typeface="Arial" panose="020B0604020202020204" pitchFamily="34" charset="0"/>
              </a:rPr>
              <a:t>medeniyetinde:</a:t>
            </a:r>
          </a:p>
          <a:p>
            <a:endParaRPr lang="tr-TR" sz="2500" dirty="0">
              <a:latin typeface="Calibri" panose="020F0502020204030204" pitchFamily="34" charset="0"/>
              <a:cs typeface="Arial" panose="020B0604020202020204" pitchFamily="34" charset="0"/>
            </a:endParaRPr>
          </a:p>
          <a:p>
            <a:pPr marL="342900" indent="-342900">
              <a:spcAft>
                <a:spcPts val="1200"/>
              </a:spcAft>
              <a:buFont typeface="Wingdings" panose="05000000000000000000" pitchFamily="2" charset="2"/>
              <a:buChar char="Ø"/>
            </a:pPr>
            <a:r>
              <a:rPr lang="tr-TR" sz="2500" dirty="0" smtClean="0">
                <a:latin typeface="Calibri" panose="020F0502020204030204" pitchFamily="34" charset="0"/>
                <a:cs typeface="Arial" panose="020B0604020202020204" pitchFamily="34" charset="0"/>
              </a:rPr>
              <a:t>HERMES</a:t>
            </a:r>
          </a:p>
          <a:p>
            <a:pPr marL="342900" indent="-342900">
              <a:buFont typeface="Wingdings" panose="05000000000000000000" pitchFamily="2" charset="2"/>
              <a:buChar char="Ø"/>
            </a:pPr>
            <a:r>
              <a:rPr lang="tr-TR" sz="2500" dirty="0" smtClean="0">
                <a:latin typeface="Calibri" panose="020F0502020204030204" pitchFamily="34" charset="0"/>
                <a:cs typeface="Arial" panose="020B0604020202020204" pitchFamily="34" charset="0"/>
              </a:rPr>
              <a:t>HERMES TRİSMEGİSTUS: Üç Defa büyük </a:t>
            </a:r>
            <a:r>
              <a:rPr lang="tr-TR" sz="2500" dirty="0" err="1" smtClean="0">
                <a:latin typeface="Calibri" panose="020F0502020204030204" pitchFamily="34" charset="0"/>
                <a:cs typeface="Arial" panose="020B0604020202020204" pitchFamily="34" charset="0"/>
              </a:rPr>
              <a:t>Hermes</a:t>
            </a:r>
            <a:r>
              <a:rPr lang="tr-TR" sz="2500" dirty="0" smtClean="0">
                <a:latin typeface="Calibri" panose="020F0502020204030204" pitchFamily="34" charset="0"/>
                <a:cs typeface="Arial" panose="020B0604020202020204" pitchFamily="34" charset="0"/>
              </a:rPr>
              <a:t> demektir.</a:t>
            </a:r>
          </a:p>
          <a:p>
            <a:endParaRPr lang="tr-TR" sz="2500" dirty="0">
              <a:latin typeface="Calibri" panose="020F0502020204030204" pitchFamily="34" charset="0"/>
              <a:cs typeface="Arial" panose="020B0604020202020204" pitchFamily="34" charset="0"/>
            </a:endParaRPr>
          </a:p>
          <a:p>
            <a:r>
              <a:rPr lang="tr-TR" sz="2500" dirty="0">
                <a:latin typeface="Calibri" panose="020F0502020204030204" pitchFamily="34" charset="0"/>
                <a:cs typeface="Arial" panose="020B0604020202020204" pitchFamily="34" charset="0"/>
              </a:rPr>
              <a:t>Hart, bu sıfatın Esna Tapınağı'nda bulunan </a:t>
            </a:r>
            <a:r>
              <a:rPr lang="tr-TR" sz="2500" dirty="0" err="1">
                <a:latin typeface="Calibri" panose="020F0502020204030204" pitchFamily="34" charset="0"/>
                <a:cs typeface="Arial" panose="020B0604020202020204" pitchFamily="34" charset="0"/>
              </a:rPr>
              <a:t>Thoth'un</a:t>
            </a:r>
            <a:r>
              <a:rPr lang="tr-TR" sz="2500" dirty="0">
                <a:latin typeface="Calibri" panose="020F0502020204030204" pitchFamily="34" charset="0"/>
                <a:cs typeface="Arial" panose="020B0604020202020204" pitchFamily="34" charset="0"/>
              </a:rPr>
              <a:t> bir sıfatından türetildiğini açıklar: “Büyük </a:t>
            </a:r>
            <a:r>
              <a:rPr lang="tr-TR" sz="2500" dirty="0" err="1">
                <a:latin typeface="Calibri" panose="020F0502020204030204" pitchFamily="34" charset="0"/>
                <a:cs typeface="Arial" panose="020B0604020202020204" pitchFamily="34" charset="0"/>
              </a:rPr>
              <a:t>Thoth</a:t>
            </a:r>
            <a:r>
              <a:rPr lang="tr-TR" sz="2500" dirty="0">
                <a:latin typeface="Calibri" panose="020F0502020204030204" pitchFamily="34" charset="0"/>
                <a:cs typeface="Arial" panose="020B0604020202020204" pitchFamily="34" charset="0"/>
              </a:rPr>
              <a:t>, büyük, büyük</a:t>
            </a:r>
            <a:r>
              <a:rPr lang="tr-TR" sz="2500" dirty="0" smtClean="0">
                <a:latin typeface="Calibri" panose="020F0502020204030204" pitchFamily="34" charset="0"/>
                <a:cs typeface="Arial" panose="020B0604020202020204" pitchFamily="34" charset="0"/>
              </a:rPr>
              <a:t>.”*</a:t>
            </a:r>
          </a:p>
          <a:p>
            <a:endParaRPr lang="tr-TR" sz="2500" dirty="0" smtClean="0">
              <a:latin typeface="Calibri" panose="020F0502020204030204" pitchFamily="34" charset="0"/>
              <a:cs typeface="Arial" panose="020B0604020202020204" pitchFamily="34" charset="0"/>
            </a:endParaRPr>
          </a:p>
          <a:p>
            <a:r>
              <a:rPr lang="tr-TR" sz="2500" dirty="0" err="1">
                <a:solidFill>
                  <a:srgbClr val="FF0000"/>
                </a:solidFill>
              </a:rPr>
              <a:t>Hermes</a:t>
            </a:r>
            <a:r>
              <a:rPr lang="tr-TR" sz="2500" dirty="0">
                <a:solidFill>
                  <a:srgbClr val="FF0000"/>
                </a:solidFill>
              </a:rPr>
              <a:t> </a:t>
            </a:r>
            <a:r>
              <a:rPr lang="tr-TR" sz="2500" dirty="0" err="1">
                <a:solidFill>
                  <a:srgbClr val="FF0000"/>
                </a:solidFill>
              </a:rPr>
              <a:t>Trismegistus</a:t>
            </a:r>
            <a:r>
              <a:rPr lang="tr-TR" sz="2500" dirty="0">
                <a:solidFill>
                  <a:srgbClr val="FF0000"/>
                </a:solidFill>
              </a:rPr>
              <a:t> en büyük rahip, filozof ve kral olduğu için</a:t>
            </a:r>
            <a:r>
              <a:rPr lang="tr-TR" sz="2500" dirty="0" smtClean="0">
                <a:solidFill>
                  <a:srgbClr val="FF0000"/>
                </a:solidFill>
              </a:rPr>
              <a:t>.</a:t>
            </a:r>
          </a:p>
          <a:p>
            <a:endParaRPr lang="tr-TR" sz="2500" dirty="0">
              <a:solidFill>
                <a:srgbClr val="FF0000"/>
              </a:solidFill>
            </a:endParaRPr>
          </a:p>
          <a:p>
            <a:r>
              <a:rPr lang="tr-TR" sz="2900" dirty="0">
                <a:solidFill>
                  <a:srgbClr val="004D86"/>
                </a:solidFill>
              </a:rPr>
              <a:t>Eskiçağ Yunan medeniyetinden Sokrates (M.Ö. 469–399) </a:t>
            </a:r>
            <a:r>
              <a:rPr lang="tr-TR" sz="2900" dirty="0" smtClean="0">
                <a:solidFill>
                  <a:srgbClr val="004D86"/>
                </a:solidFill>
              </a:rPr>
              <a:t>ve</a:t>
            </a:r>
          </a:p>
          <a:p>
            <a:r>
              <a:rPr lang="tr-TR" sz="2900" dirty="0" smtClean="0">
                <a:solidFill>
                  <a:srgbClr val="004D86"/>
                </a:solidFill>
              </a:rPr>
              <a:t>Çin </a:t>
            </a:r>
            <a:r>
              <a:rPr lang="tr-TR" sz="2900" dirty="0">
                <a:solidFill>
                  <a:srgbClr val="004D86"/>
                </a:solidFill>
              </a:rPr>
              <a:t>medeniyetinden Konfüçyüs (M.Ö. 551-479).</a:t>
            </a:r>
          </a:p>
        </p:txBody>
      </p:sp>
      <p:sp>
        <p:nvSpPr>
          <p:cNvPr id="9" name="Dikdörtgen 8"/>
          <p:cNvSpPr/>
          <p:nvPr/>
        </p:nvSpPr>
        <p:spPr>
          <a:xfrm>
            <a:off x="740496" y="6209811"/>
            <a:ext cx="11451504" cy="646331"/>
          </a:xfrm>
          <a:prstGeom prst="rect">
            <a:avLst/>
          </a:prstGeom>
        </p:spPr>
        <p:txBody>
          <a:bodyPr wrap="square">
            <a:spAutoFit/>
          </a:bodyPr>
          <a:lstStyle/>
          <a:p>
            <a:pPr marL="179388" indent="-179388"/>
            <a:r>
              <a:rPr lang="tr-TR" dirty="0" smtClean="0">
                <a:solidFill>
                  <a:srgbClr val="202122"/>
                </a:solidFill>
                <a:latin typeface="Arial" panose="020B0604020202020204" pitchFamily="34" charset="0"/>
              </a:rPr>
              <a:t>* </a:t>
            </a:r>
            <a:r>
              <a:rPr lang="en-US" dirty="0" smtClean="0">
                <a:solidFill>
                  <a:srgbClr val="202122"/>
                </a:solidFill>
                <a:latin typeface="Arial" panose="020B0604020202020204" pitchFamily="34" charset="0"/>
              </a:rPr>
              <a:t>Hart</a:t>
            </a:r>
            <a:r>
              <a:rPr lang="en-US" dirty="0">
                <a:solidFill>
                  <a:srgbClr val="202122"/>
                </a:solidFill>
                <a:latin typeface="Arial" panose="020B0604020202020204" pitchFamily="34" charset="0"/>
              </a:rPr>
              <a:t>, G., </a:t>
            </a:r>
            <a:r>
              <a:rPr lang="en-US" i="1" dirty="0">
                <a:solidFill>
                  <a:srgbClr val="202122"/>
                </a:solidFill>
                <a:latin typeface="Arial" panose="020B0604020202020204" pitchFamily="34" charset="0"/>
              </a:rPr>
              <a:t>The Routledge Dictionary of Egyptian Gods and Goddesses</a:t>
            </a:r>
            <a:r>
              <a:rPr lang="en-US" dirty="0">
                <a:solidFill>
                  <a:srgbClr val="202122"/>
                </a:solidFill>
                <a:latin typeface="Arial" panose="020B0604020202020204" pitchFamily="34" charset="0"/>
              </a:rPr>
              <a:t>, 2005, Routledge, second edition, Oxon, p 158</a:t>
            </a:r>
            <a:endParaRPr lang="tr-TR" dirty="0"/>
          </a:p>
        </p:txBody>
      </p:sp>
    </p:spTree>
    <p:extLst>
      <p:ext uri="{BB962C8B-B14F-4D97-AF65-F5344CB8AC3E}">
        <p14:creationId xmlns:p14="http://schemas.microsoft.com/office/powerpoint/2010/main" val="1892710755"/>
      </p:ext>
    </p:extLst>
  </p:cSld>
  <p:clrMapOvr>
    <a:masterClrMapping/>
  </p:clrMapOvr>
  <mc:AlternateContent xmlns:mc="http://schemas.openxmlformats.org/markup-compatibility/2006" xmlns:p14="http://schemas.microsoft.com/office/powerpoint/2010/main">
    <mc:Choice Requires="p14">
      <p:transition spd="slow" p14:dur="2250">
        <p:wheel spokes="1"/>
      </p:transition>
    </mc:Choice>
    <mc:Fallback xmlns="">
      <p:transition spd="slow">
        <p:wheel spokes="1"/>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pPr>
              <a:defRPr/>
            </a:pPr>
            <a:fld id="{958A81B1-6EDD-4423-8EEB-EC0E5F7818F3}" type="slidenum">
              <a:rPr lang="tr-TR" smtClean="0">
                <a:solidFill>
                  <a:prstClr val="black">
                    <a:lumMod val="95000"/>
                    <a:lumOff val="5000"/>
                  </a:prstClr>
                </a:solidFill>
              </a:rPr>
              <a:pPr>
                <a:defRPr/>
              </a:pPr>
              <a:t>14</a:t>
            </a:fld>
            <a:endParaRPr lang="tr-TR">
              <a:solidFill>
                <a:prstClr val="black">
                  <a:lumMod val="95000"/>
                  <a:lumOff val="5000"/>
                </a:prstClr>
              </a:solidFill>
            </a:endParaRPr>
          </a:p>
        </p:txBody>
      </p:sp>
      <p:sp>
        <p:nvSpPr>
          <p:cNvPr id="7" name="Unvan 3"/>
          <p:cNvSpPr txBox="1">
            <a:spLocks/>
          </p:cNvSpPr>
          <p:nvPr/>
        </p:nvSpPr>
        <p:spPr>
          <a:xfrm>
            <a:off x="1010628" y="129530"/>
            <a:ext cx="10058400" cy="751211"/>
          </a:xfrm>
          <a:prstGeom prst="rect">
            <a:avLst/>
          </a:prstGeom>
        </p:spPr>
        <p:txBody>
          <a:bodyPr>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4700" smtClean="0">
                <a:solidFill>
                  <a:srgbClr val="FF0000"/>
                </a:solidFill>
                <a:effectLst>
                  <a:outerShdw blurRad="38100" dist="38100" dir="2700000" algn="tl">
                    <a:srgbClr val="000000">
                      <a:alpha val="43137"/>
                    </a:srgbClr>
                  </a:outerShdw>
                </a:effectLst>
              </a:rPr>
              <a:t>ÖRNEKLER</a:t>
            </a:r>
            <a:endParaRPr lang="tr-TR" sz="4700" dirty="0">
              <a:solidFill>
                <a:srgbClr val="FF0000"/>
              </a:solidFill>
              <a:effectLst>
                <a:outerShdw blurRad="38100" dist="38100" dir="2700000" algn="tl">
                  <a:srgbClr val="000000">
                    <a:alpha val="43137"/>
                  </a:srgbClr>
                </a:outerShdw>
              </a:effectLst>
            </a:endParaRPr>
          </a:p>
        </p:txBody>
      </p:sp>
      <p:sp>
        <p:nvSpPr>
          <p:cNvPr id="2" name="Dikdörtgen 1"/>
          <p:cNvSpPr/>
          <p:nvPr/>
        </p:nvSpPr>
        <p:spPr>
          <a:xfrm>
            <a:off x="774155" y="1039676"/>
            <a:ext cx="11417845" cy="5524589"/>
          </a:xfrm>
          <a:prstGeom prst="rect">
            <a:avLst/>
          </a:prstGeom>
        </p:spPr>
        <p:txBody>
          <a:bodyPr wrap="square">
            <a:spAutoFit/>
          </a:bodyPr>
          <a:lstStyle/>
          <a:p>
            <a:r>
              <a:rPr lang="tr-TR" sz="2900" dirty="0" smtClean="0">
                <a:solidFill>
                  <a:srgbClr val="004D86"/>
                </a:solidFill>
              </a:rPr>
              <a:t>Gılgamış’ın ölümsüzlüğü bulmak için sel felaketinden kurtulan,</a:t>
            </a:r>
          </a:p>
          <a:p>
            <a:endParaRPr lang="tr-TR" sz="900" dirty="0">
              <a:solidFill>
                <a:srgbClr val="004D86"/>
              </a:solidFill>
            </a:endParaRPr>
          </a:p>
          <a:p>
            <a:pPr algn="just"/>
            <a:r>
              <a:rPr lang="tr-TR" sz="2100" dirty="0">
                <a:solidFill>
                  <a:srgbClr val="004D86"/>
                </a:solidFill>
              </a:rPr>
              <a:t>Sonunda </a:t>
            </a:r>
            <a:r>
              <a:rPr lang="tr-TR" sz="2100" dirty="0" err="1">
                <a:solidFill>
                  <a:srgbClr val="004D86"/>
                </a:solidFill>
              </a:rPr>
              <a:t>Dilmun</a:t>
            </a:r>
            <a:r>
              <a:rPr lang="tr-TR" sz="2100" dirty="0">
                <a:solidFill>
                  <a:srgbClr val="004D86"/>
                </a:solidFill>
              </a:rPr>
              <a:t> adasına varırlar ve </a:t>
            </a:r>
            <a:r>
              <a:rPr lang="tr-TR" sz="2100" dirty="0" err="1">
                <a:solidFill>
                  <a:srgbClr val="004D86"/>
                </a:solidFill>
              </a:rPr>
              <a:t>Utnapiştim</a:t>
            </a:r>
            <a:r>
              <a:rPr lang="tr-TR" sz="2100" dirty="0">
                <a:solidFill>
                  <a:srgbClr val="004D86"/>
                </a:solidFill>
              </a:rPr>
              <a:t> teknede başka birinin daha olduğunu görünce Gılgamış'a kim olduğunu sorar. Gılgamış ona hikayesini anlatır ve yardım ister, ancak </a:t>
            </a:r>
            <a:r>
              <a:rPr lang="tr-TR" sz="2100" dirty="0" err="1">
                <a:solidFill>
                  <a:srgbClr val="004D86"/>
                </a:solidFill>
              </a:rPr>
              <a:t>Utnapiştim</a:t>
            </a:r>
            <a:r>
              <a:rPr lang="tr-TR" sz="2100" dirty="0">
                <a:solidFill>
                  <a:srgbClr val="004D86"/>
                </a:solidFill>
              </a:rPr>
              <a:t> onu azarlar çünkü insanların kaderiyle savaşmanın boşuna olduğunu ve yaşam sevincini mahvettiğini bilir. Gılgamış </a:t>
            </a:r>
            <a:r>
              <a:rPr lang="tr-TR" sz="2100" dirty="0" err="1">
                <a:solidFill>
                  <a:srgbClr val="004D86"/>
                </a:solidFill>
              </a:rPr>
              <a:t>Utnapiştim'den</a:t>
            </a:r>
            <a:r>
              <a:rPr lang="tr-TR" sz="2100" dirty="0">
                <a:solidFill>
                  <a:srgbClr val="004D86"/>
                </a:solidFill>
              </a:rPr>
              <a:t> iki durumun ne şekilde farklı olduğunu sorar ve </a:t>
            </a:r>
            <a:r>
              <a:rPr lang="tr-TR" sz="2100" dirty="0" err="1">
                <a:solidFill>
                  <a:srgbClr val="004D86"/>
                </a:solidFill>
              </a:rPr>
              <a:t>Utnapiştim</a:t>
            </a:r>
            <a:r>
              <a:rPr lang="tr-TR" sz="2100" dirty="0">
                <a:solidFill>
                  <a:srgbClr val="004D86"/>
                </a:solidFill>
              </a:rPr>
              <a:t> ona büyük tufandan nasıl kurtulduğunun hikayesini anlatır.</a:t>
            </a:r>
          </a:p>
          <a:p>
            <a:pPr algn="just"/>
            <a:r>
              <a:rPr lang="tr-TR" sz="2100" dirty="0" err="1">
                <a:solidFill>
                  <a:srgbClr val="004D86"/>
                </a:solidFill>
              </a:rPr>
              <a:t>Utnapiştim</a:t>
            </a:r>
            <a:r>
              <a:rPr lang="tr-TR" sz="2100" dirty="0">
                <a:solidFill>
                  <a:srgbClr val="004D86"/>
                </a:solidFill>
              </a:rPr>
              <a:t>, dünyaya getirdikleri gürültü ve karmaşa nedeniyle tüm insanlığı yok etmek isteyen tanrı </a:t>
            </a:r>
            <a:r>
              <a:rPr lang="tr-TR" sz="2100" dirty="0" err="1">
                <a:solidFill>
                  <a:srgbClr val="004D86"/>
                </a:solidFill>
              </a:rPr>
              <a:t>Enlil</a:t>
            </a:r>
            <a:r>
              <a:rPr lang="tr-TR" sz="2100" dirty="0">
                <a:solidFill>
                  <a:srgbClr val="004D86"/>
                </a:solidFill>
              </a:rPr>
              <a:t> tarafından dünyaya nasıl büyük bir fırtına ve tufan getirildiğini anlatır. Ancak Tanrı </a:t>
            </a:r>
            <a:r>
              <a:rPr lang="tr-TR" sz="2100" dirty="0" err="1">
                <a:solidFill>
                  <a:srgbClr val="004D86"/>
                </a:solidFill>
              </a:rPr>
              <a:t>Ea</a:t>
            </a:r>
            <a:r>
              <a:rPr lang="tr-TR" sz="2100" dirty="0">
                <a:solidFill>
                  <a:srgbClr val="004D86"/>
                </a:solidFill>
              </a:rPr>
              <a:t>, </a:t>
            </a:r>
            <a:r>
              <a:rPr lang="tr-TR" sz="2100" dirty="0" err="1">
                <a:solidFill>
                  <a:srgbClr val="004D86"/>
                </a:solidFill>
              </a:rPr>
              <a:t>Utnapiştim'i</a:t>
            </a:r>
            <a:r>
              <a:rPr lang="tr-TR" sz="2100" dirty="0">
                <a:solidFill>
                  <a:srgbClr val="004D86"/>
                </a:solidFill>
              </a:rPr>
              <a:t> önceden uyarmış, ona hazırlıklı olması için bir gemi inşa etmesini ve hazinelerini, ailesini ve tüm canlıların tohumlarını bu gemiye yüklemesini öğütlemiştir. Yağmurlar söz verildiği gibi yağmış ve tüm dünya sularla kaplanarak </a:t>
            </a:r>
            <a:r>
              <a:rPr lang="tr-TR" sz="2100" dirty="0" err="1">
                <a:solidFill>
                  <a:srgbClr val="004D86"/>
                </a:solidFill>
              </a:rPr>
              <a:t>Utnapiştim</a:t>
            </a:r>
            <a:r>
              <a:rPr lang="tr-TR" sz="2100" dirty="0">
                <a:solidFill>
                  <a:srgbClr val="004D86"/>
                </a:solidFill>
              </a:rPr>
              <a:t> ve gemisi dışında her şeyi öldürmüş. Kayık </a:t>
            </a:r>
            <a:r>
              <a:rPr lang="tr-TR" sz="2100" dirty="0" err="1">
                <a:solidFill>
                  <a:srgbClr val="004D86"/>
                </a:solidFill>
              </a:rPr>
              <a:t>Nisir</a:t>
            </a:r>
            <a:r>
              <a:rPr lang="tr-TR" sz="2100" dirty="0">
                <a:solidFill>
                  <a:srgbClr val="004D86"/>
                </a:solidFill>
              </a:rPr>
              <a:t> Dağı'nın ucunda durdu ve orada suların çekilmesini beklediler, kuru toprak olup olmadığını kontrol etmek için önce bir güvercin, sonra bir kırlangıç ve sonra da bir kuzgun saldılar. </a:t>
            </a:r>
            <a:r>
              <a:rPr lang="tr-TR" sz="2100" dirty="0" err="1">
                <a:solidFill>
                  <a:srgbClr val="004D86"/>
                </a:solidFill>
              </a:rPr>
              <a:t>Utnapiştim</a:t>
            </a:r>
            <a:r>
              <a:rPr lang="tr-TR" sz="2100" dirty="0">
                <a:solidFill>
                  <a:srgbClr val="004D86"/>
                </a:solidFill>
              </a:rPr>
              <a:t> daha sonra tanrılara kurbanlar ve içkiler sunmuş ve </a:t>
            </a:r>
            <a:r>
              <a:rPr lang="tr-TR" sz="2100" dirty="0" err="1">
                <a:solidFill>
                  <a:srgbClr val="004D86"/>
                </a:solidFill>
              </a:rPr>
              <a:t>Enlil</a:t>
            </a:r>
            <a:r>
              <a:rPr lang="tr-TR" sz="2100" dirty="0">
                <a:solidFill>
                  <a:srgbClr val="004D86"/>
                </a:solidFill>
              </a:rPr>
              <a:t>, tufanından birinin kurtulmuş olmasına kızmış olsa da, </a:t>
            </a:r>
            <a:r>
              <a:rPr lang="tr-TR" sz="2100" dirty="0" err="1">
                <a:solidFill>
                  <a:srgbClr val="004D86"/>
                </a:solidFill>
              </a:rPr>
              <a:t>Ea</a:t>
            </a:r>
            <a:r>
              <a:rPr lang="tr-TR" sz="2100" dirty="0">
                <a:solidFill>
                  <a:srgbClr val="004D86"/>
                </a:solidFill>
              </a:rPr>
              <a:t> ona barış yapmasını tavsiye etmiş. Böylece </a:t>
            </a:r>
            <a:r>
              <a:rPr lang="tr-TR" sz="2100" dirty="0" err="1">
                <a:solidFill>
                  <a:srgbClr val="004D86"/>
                </a:solidFill>
              </a:rPr>
              <a:t>Enlil</a:t>
            </a:r>
            <a:r>
              <a:rPr lang="tr-TR" sz="2100" dirty="0">
                <a:solidFill>
                  <a:srgbClr val="004D86"/>
                </a:solidFill>
              </a:rPr>
              <a:t>, </a:t>
            </a:r>
            <a:r>
              <a:rPr lang="tr-TR" sz="2100" dirty="0" err="1">
                <a:solidFill>
                  <a:srgbClr val="004D86"/>
                </a:solidFill>
              </a:rPr>
              <a:t>Utnapiştim</a:t>
            </a:r>
            <a:r>
              <a:rPr lang="tr-TR" sz="2100" dirty="0">
                <a:solidFill>
                  <a:srgbClr val="004D86"/>
                </a:solidFill>
              </a:rPr>
              <a:t> ve karısını kutsadı ve onlara sonsuz yaşam bahşetti ve onları </a:t>
            </a:r>
            <a:r>
              <a:rPr lang="tr-TR" sz="2100" dirty="0" err="1">
                <a:solidFill>
                  <a:srgbClr val="004D86"/>
                </a:solidFill>
              </a:rPr>
              <a:t>Dilmun</a:t>
            </a:r>
            <a:r>
              <a:rPr lang="tr-TR" sz="2100" dirty="0">
                <a:solidFill>
                  <a:srgbClr val="004D86"/>
                </a:solidFill>
              </a:rPr>
              <a:t> adasındaki tanrıların ülkesinde yaşamaya götürdü.</a:t>
            </a:r>
          </a:p>
        </p:txBody>
      </p:sp>
    </p:spTree>
    <p:extLst>
      <p:ext uri="{BB962C8B-B14F-4D97-AF65-F5344CB8AC3E}">
        <p14:creationId xmlns:p14="http://schemas.microsoft.com/office/powerpoint/2010/main" val="3266339784"/>
      </p:ext>
    </p:extLst>
  </p:cSld>
  <p:clrMapOvr>
    <a:masterClrMapping/>
  </p:clrMapOvr>
  <mc:AlternateContent xmlns:mc="http://schemas.openxmlformats.org/markup-compatibility/2006" xmlns:p14="http://schemas.microsoft.com/office/powerpoint/2010/main">
    <mc:Choice Requires="p14">
      <p:transition spd="slow" p14:dur="2250">
        <p:wheel spokes="1"/>
      </p:transition>
    </mc:Choice>
    <mc:Fallback xmlns="">
      <p:transition spd="slow">
        <p:wheel spokes="1"/>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2"/>
          <p:cNvSpPr txBox="1">
            <a:spLocks/>
          </p:cNvSpPr>
          <p:nvPr/>
        </p:nvSpPr>
        <p:spPr>
          <a:xfrm>
            <a:off x="706056" y="119272"/>
            <a:ext cx="11480157" cy="841428"/>
          </a:xfrm>
          <a:prstGeom prst="rect">
            <a:avLst/>
          </a:prstGeom>
        </p:spPr>
        <p:txBody>
          <a:bodyPr>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lgn="ctr">
              <a:buNone/>
            </a:pPr>
            <a:r>
              <a:rPr lang="tr-TR" sz="4300" u="sng" dirty="0" smtClean="0">
                <a:solidFill>
                  <a:schemeClr val="accent4">
                    <a:lumMod val="50000"/>
                  </a:schemeClr>
                </a:solidFill>
                <a:effectLst>
                  <a:outerShdw blurRad="38100" dist="38100" dir="2700000" algn="tl">
                    <a:srgbClr val="000000">
                      <a:alpha val="43137"/>
                    </a:srgbClr>
                  </a:outerShdw>
                </a:effectLst>
              </a:rPr>
              <a:t>MEDENİYET ARAŞTIRMALARINDA YAKLAŞIMLAR</a:t>
            </a:r>
          </a:p>
        </p:txBody>
      </p:sp>
      <p:sp>
        <p:nvSpPr>
          <p:cNvPr id="3" name="Dikdörtgen 2"/>
          <p:cNvSpPr/>
          <p:nvPr/>
        </p:nvSpPr>
        <p:spPr>
          <a:xfrm>
            <a:off x="706056" y="905062"/>
            <a:ext cx="11485944" cy="5401479"/>
          </a:xfrm>
          <a:prstGeom prst="rect">
            <a:avLst/>
          </a:prstGeom>
        </p:spPr>
        <p:txBody>
          <a:bodyPr wrap="square">
            <a:spAutoFit/>
          </a:bodyPr>
          <a:lstStyle/>
          <a:p>
            <a:pPr algn="just"/>
            <a:r>
              <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Medeniyetlerin incelenmesi farklı yaklaşımlarla olabilir.</a:t>
            </a:r>
          </a:p>
          <a:p>
            <a:pPr algn="just"/>
            <a:endParaRPr lang="tr-TR" sz="2500" b="1" dirty="0" smtClean="0">
              <a:solidFill>
                <a:srgbClr val="FF0000"/>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endParaRPr>
          </a:p>
          <a:p>
            <a:pPr algn="just"/>
            <a:r>
              <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İki yaklaşım bizim için önemli sadece bunları ele almamız yeterli olur:</a:t>
            </a:r>
          </a:p>
          <a:p>
            <a:pPr algn="just"/>
            <a:endParaRPr lang="tr-TR" sz="20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endParaRPr>
          </a:p>
          <a:p>
            <a:pPr algn="just"/>
            <a:r>
              <a:rPr lang="tr-TR" sz="2500" b="1" dirty="0" smtClean="0">
                <a:solidFill>
                  <a:srgbClr val="FF0000"/>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Tarihsel yaklaşım:</a:t>
            </a:r>
            <a:r>
              <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olayları sadece tarihte gerçekleştikleri şekliyle ele alır. Bu bir anlamda basit bir uygarlık tarihidir. Tarihçinin herhangi bir kişisel yargıya varmadan tarihi kendi zaman-mekân sürekliliği içinde gerçekleştiği şekliyle sunmaya çalıştığı varsayılırsa, bu yaklaşımın “nesnel” olduğu kabul edilir.</a:t>
            </a:r>
          </a:p>
          <a:p>
            <a:pPr algn="just"/>
            <a:endPar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endParaRPr>
          </a:p>
          <a:p>
            <a:pPr algn="just"/>
            <a:r>
              <a:rPr lang="tr-TR" sz="2500" b="1" dirty="0" smtClean="0">
                <a:solidFill>
                  <a:srgbClr val="FF0000"/>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Yorumlayıcı yaklaşım: </a:t>
            </a:r>
            <a:r>
              <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Bir uygarlığı içsel olarak anlamaya çalışarak tarihini dönemler ve kısa vadeli olaylar olarak değil, süreçler ve uzun zaman dilimleri açısından yorumlamaya çalışır. </a:t>
            </a:r>
          </a:p>
          <a:p>
            <a:pPr algn="just"/>
            <a:endParaRPr lang="tr-TR" sz="2500" b="1" dirty="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endParaRPr>
          </a:p>
          <a:p>
            <a:pPr algn="just"/>
            <a:r>
              <a:rPr lang="tr-TR" sz="2500" b="1" dirty="0" smtClean="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Buna göre yorumlayıcı yaklaşım üç açıdan ele alınabilir.</a:t>
            </a:r>
          </a:p>
        </p:txBody>
      </p:sp>
      <p:sp>
        <p:nvSpPr>
          <p:cNvPr id="4" name="Slayt Numarası Yer Tutucusu 3"/>
          <p:cNvSpPr>
            <a:spLocks noGrp="1"/>
          </p:cNvSpPr>
          <p:nvPr>
            <p:ph type="sldNum" sz="quarter" idx="12"/>
          </p:nvPr>
        </p:nvSpPr>
        <p:spPr/>
        <p:txBody>
          <a:bodyPr/>
          <a:lstStyle/>
          <a:p>
            <a:fld id="{69E57DC2-970A-4B3E-BB1C-7A09969E49DF}" type="slidenum">
              <a:rPr lang="en-US" smtClean="0"/>
              <a:t>2</a:t>
            </a:fld>
            <a:endParaRPr lang="en-US" dirty="0"/>
          </a:p>
        </p:txBody>
      </p:sp>
    </p:spTree>
    <p:extLst>
      <p:ext uri="{BB962C8B-B14F-4D97-AF65-F5344CB8AC3E}">
        <p14:creationId xmlns:p14="http://schemas.microsoft.com/office/powerpoint/2010/main" val="1810452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54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705080" y="1824"/>
            <a:ext cx="11486919" cy="856070"/>
          </a:xfrm>
        </p:spPr>
        <p:style>
          <a:lnRef idx="1">
            <a:schemeClr val="accent2"/>
          </a:lnRef>
          <a:fillRef idx="2">
            <a:schemeClr val="accent2"/>
          </a:fillRef>
          <a:effectRef idx="1">
            <a:schemeClr val="accent2"/>
          </a:effectRef>
          <a:fontRef idx="minor">
            <a:schemeClr val="dk1"/>
          </a:fontRef>
        </p:style>
        <p:txBody>
          <a:bodyPr lIns="72000" tIns="36000" rIns="72000" bIns="36000">
            <a:normAutofit/>
          </a:bodyPr>
          <a:lstStyle/>
          <a:p>
            <a:pPr algn="ctr"/>
            <a:r>
              <a:rPr lang="tr-TR" sz="3700" dirty="0" smtClean="0">
                <a:effectLst>
                  <a:outerShdw blurRad="38100" dist="38100" dir="2700000" algn="tl">
                    <a:srgbClr val="000000">
                      <a:alpha val="43137"/>
                    </a:srgbClr>
                  </a:outerShdw>
                </a:effectLst>
              </a:rPr>
              <a:t>YORUMLAYICI YAKLAŞIMDA MEDENİYETLERE BAKIŞ</a:t>
            </a:r>
            <a:endParaRPr lang="tr-TR" sz="3700" dirty="0">
              <a:effectLst>
                <a:outerShdw blurRad="38100" dist="38100" dir="2700000" algn="tl">
                  <a:srgbClr val="000000">
                    <a:alpha val="43137"/>
                  </a:srgbClr>
                </a:outerShdw>
              </a:effectLst>
            </a:endParaRPr>
          </a:p>
        </p:txBody>
      </p:sp>
      <p:sp>
        <p:nvSpPr>
          <p:cNvPr id="3" name="Dikdörtgen 2"/>
          <p:cNvSpPr/>
          <p:nvPr/>
        </p:nvSpPr>
        <p:spPr>
          <a:xfrm>
            <a:off x="705080" y="865795"/>
            <a:ext cx="11486919" cy="5982013"/>
          </a:xfrm>
          <a:prstGeom prst="rect">
            <a:avLst/>
          </a:prstGeom>
          <a:noFill/>
          <a:effectLst>
            <a:reflection endPos="0" dir="5400000" sy="-100000" algn="bl" rotWithShape="0"/>
          </a:effectLst>
        </p:spPr>
        <p:style>
          <a:lnRef idx="2">
            <a:schemeClr val="accent6">
              <a:shade val="50000"/>
            </a:schemeClr>
          </a:lnRef>
          <a:fillRef idx="1">
            <a:schemeClr val="accent6"/>
          </a:fillRef>
          <a:effectRef idx="0">
            <a:schemeClr val="accent6"/>
          </a:effectRef>
          <a:fontRef idx="minor">
            <a:schemeClr val="lt1"/>
          </a:fontRef>
        </p:style>
        <p:txBody>
          <a:bodyPr wrap="square" lIns="72000" tIns="36000" rIns="72000" bIns="36000">
            <a:spAutoFit/>
          </a:bodyPr>
          <a:lstStyle/>
          <a:p>
            <a:pPr algn="just"/>
            <a:r>
              <a:rPr lang="tr-TR" sz="3200" dirty="0" smtClean="0">
                <a:solidFill>
                  <a:srgbClr val="FF0000"/>
                </a:solidFill>
                <a:effectLst>
                  <a:outerShdw blurRad="38100" dist="38100" dir="2700000" algn="tl">
                    <a:srgbClr val="000000">
                      <a:alpha val="43137"/>
                    </a:srgbClr>
                  </a:outerShdw>
                </a:effectLst>
                <a:latin typeface="Garamond" panose="02020404030301010803" pitchFamily="18" charset="0"/>
              </a:rPr>
              <a:t>1. PARÇACI BAKIŞ</a:t>
            </a:r>
          </a:p>
          <a:p>
            <a:pPr marL="539750" algn="just"/>
            <a:r>
              <a:rPr lang="tr-TR" sz="2900" dirty="0" smtClean="0">
                <a:solidFill>
                  <a:schemeClr val="tx1"/>
                </a:solidFill>
                <a:effectLst>
                  <a:outerShdw blurRad="38100" dist="38100" dir="2700000" algn="tl">
                    <a:srgbClr val="000000">
                      <a:alpha val="43137"/>
                    </a:srgbClr>
                  </a:outerShdw>
                </a:effectLst>
                <a:latin typeface="Garamond" panose="02020404030301010803" pitchFamily="18" charset="0"/>
              </a:rPr>
              <a:t>Bu yaklaşım, bireysel başarıları ve olayları anlamamıza yardımcı olur.</a:t>
            </a:r>
          </a:p>
          <a:p>
            <a:pPr marL="804863" algn="just"/>
            <a:endParaRPr lang="tr-TR" sz="1050" dirty="0" smtClean="0">
              <a:solidFill>
                <a:schemeClr val="tx1"/>
              </a:solidFill>
              <a:latin typeface="Garamond" panose="02020404030301010803" pitchFamily="18" charset="0"/>
            </a:endParaRPr>
          </a:p>
          <a:p>
            <a:pPr algn="just"/>
            <a:r>
              <a:rPr lang="tr-TR" sz="3200" dirty="0" smtClean="0">
                <a:solidFill>
                  <a:srgbClr val="FF0000"/>
                </a:solidFill>
                <a:effectLst>
                  <a:outerShdw blurRad="38100" dist="38100" dir="2700000" algn="tl">
                    <a:srgbClr val="000000">
                      <a:alpha val="43137"/>
                    </a:srgbClr>
                  </a:outerShdw>
                </a:effectLst>
                <a:latin typeface="Garamond" panose="02020404030301010803" pitchFamily="18" charset="0"/>
              </a:rPr>
              <a:t>2. DÖNEMSEL BAKIŞ</a:t>
            </a:r>
            <a:endParaRPr lang="tr-TR" sz="2900" dirty="0" smtClean="0">
              <a:solidFill>
                <a:srgbClr val="FF0000"/>
              </a:solidFill>
              <a:latin typeface="Garamond" panose="02020404030301010803" pitchFamily="18" charset="0"/>
            </a:endParaRPr>
          </a:p>
          <a:p>
            <a:pPr marL="540000" algn="just"/>
            <a:r>
              <a:rPr lang="tr-TR" sz="2900" dirty="0">
                <a:solidFill>
                  <a:schemeClr val="tx1"/>
                </a:solidFill>
                <a:effectLst>
                  <a:outerShdw blurRad="38100" dist="38100" dir="2700000" algn="tl">
                    <a:srgbClr val="000000">
                      <a:alpha val="43137"/>
                    </a:srgbClr>
                  </a:outerShdw>
                </a:effectLst>
                <a:latin typeface="Garamond" panose="02020404030301010803" pitchFamily="18" charset="0"/>
              </a:rPr>
              <a:t>Bu, bir uygarlığın belirli bir dönemini anlamamıza ve incelememize yardımcı olur.</a:t>
            </a:r>
            <a:endParaRPr lang="tr-TR" sz="2900" dirty="0" smtClean="0">
              <a:solidFill>
                <a:schemeClr val="tx1"/>
              </a:solidFill>
              <a:effectLst>
                <a:outerShdw blurRad="38100" dist="38100" dir="2700000" algn="tl">
                  <a:srgbClr val="000000">
                    <a:alpha val="43137"/>
                  </a:srgbClr>
                </a:outerShdw>
              </a:effectLst>
              <a:latin typeface="Garamond" panose="02020404030301010803" pitchFamily="18" charset="0"/>
            </a:endParaRPr>
          </a:p>
          <a:p>
            <a:pPr marL="804863" algn="just"/>
            <a:endParaRPr lang="tr-TR" sz="1050" dirty="0" smtClean="0">
              <a:solidFill>
                <a:schemeClr val="tx1"/>
              </a:solidFill>
              <a:latin typeface="Garamond" panose="02020404030301010803" pitchFamily="18" charset="0"/>
            </a:endParaRPr>
          </a:p>
          <a:p>
            <a:pPr algn="just"/>
            <a:r>
              <a:rPr lang="tr-TR" sz="3200" dirty="0" smtClean="0">
                <a:solidFill>
                  <a:srgbClr val="FF0000"/>
                </a:solidFill>
                <a:effectLst>
                  <a:outerShdw blurRad="38100" dist="38100" dir="2700000" algn="tl">
                    <a:srgbClr val="000000">
                      <a:alpha val="43137"/>
                    </a:srgbClr>
                  </a:outerShdw>
                </a:effectLst>
                <a:latin typeface="Garamond" panose="02020404030301010803" pitchFamily="18" charset="0"/>
              </a:rPr>
              <a:t>3. BÜTÜNCÜL BAKIŞ</a:t>
            </a:r>
          </a:p>
          <a:p>
            <a:pPr marL="539750" algn="just"/>
            <a:r>
              <a:rPr lang="tr-TR" sz="2900" dirty="0">
                <a:solidFill>
                  <a:schemeClr val="tx1"/>
                </a:solidFill>
                <a:effectLst>
                  <a:outerShdw blurRad="38100" dist="38100" dir="2700000" algn="tl">
                    <a:srgbClr val="000000">
                      <a:alpha val="43137"/>
                    </a:srgbClr>
                  </a:outerShdw>
                </a:effectLst>
                <a:latin typeface="Garamond" panose="02020404030301010803" pitchFamily="18" charset="0"/>
              </a:rPr>
              <a:t>Bu, bir medeniyetin kimliğini, temelini ve özelliklerini yakalamamıza yardımcı olur.</a:t>
            </a:r>
            <a:endParaRPr lang="tr-TR" sz="2900" dirty="0" smtClean="0">
              <a:solidFill>
                <a:schemeClr val="tx1"/>
              </a:solidFill>
              <a:effectLst>
                <a:outerShdw blurRad="38100" dist="38100" dir="2700000" algn="tl">
                  <a:srgbClr val="000000">
                    <a:alpha val="43137"/>
                  </a:srgbClr>
                </a:outerShdw>
              </a:effectLst>
              <a:latin typeface="Garamond" panose="02020404030301010803" pitchFamily="18" charset="0"/>
            </a:endParaRPr>
          </a:p>
          <a:p>
            <a:pPr marL="804863" algn="just"/>
            <a:endParaRPr lang="tr-TR" sz="1000" dirty="0" smtClean="0">
              <a:solidFill>
                <a:schemeClr val="tx1"/>
              </a:solidFill>
              <a:effectLst>
                <a:outerShdw blurRad="38100" dist="38100" dir="2700000" algn="tl">
                  <a:srgbClr val="000000">
                    <a:alpha val="43137"/>
                  </a:srgbClr>
                </a:outerShdw>
              </a:effectLst>
              <a:latin typeface="Garamond" panose="02020404030301010803" pitchFamily="18" charset="0"/>
            </a:endParaRPr>
          </a:p>
          <a:p>
            <a:pPr algn="just"/>
            <a:r>
              <a:rPr lang="tr-TR" sz="2900" dirty="0" smtClean="0">
                <a:solidFill>
                  <a:schemeClr val="tx1"/>
                </a:solidFill>
                <a:effectLst>
                  <a:outerShdw blurRad="38100" dist="38100" dir="2700000" algn="tl">
                    <a:srgbClr val="000000">
                      <a:alpha val="43137"/>
                    </a:srgbClr>
                  </a:outerShdw>
                </a:effectLst>
                <a:latin typeface="Garamond" panose="02020404030301010803" pitchFamily="18" charset="0"/>
              </a:rPr>
              <a:t>Bütün bu yaklaşım ve bakış açılarında belli kural ve ilkelere ihtiyacımız vardır. Bu ilkeleri bulabilmek için model olarak seçilen bir medeniyet incelenmelidir.</a:t>
            </a:r>
            <a:endParaRPr lang="tr-TR" sz="1400" dirty="0" smtClean="0">
              <a:solidFill>
                <a:schemeClr val="tx1"/>
              </a:solidFill>
              <a:effectLst>
                <a:outerShdw blurRad="38100" dist="38100" dir="2700000" algn="tl">
                  <a:srgbClr val="000000">
                    <a:alpha val="43137"/>
                  </a:srgbClr>
                </a:outerShdw>
              </a:effectLst>
              <a:latin typeface="Garamond" panose="02020404030301010803" pitchFamily="18" charset="0"/>
            </a:endParaRPr>
          </a:p>
          <a:p>
            <a:pPr algn="ctr"/>
            <a:r>
              <a:rPr lang="tr-TR" sz="4000" dirty="0" smtClean="0">
                <a:solidFill>
                  <a:srgbClr val="FF0000"/>
                </a:solidFill>
                <a:effectLst>
                  <a:outerShdw blurRad="38100" dist="38100" dir="2700000" algn="tl">
                    <a:srgbClr val="000000">
                      <a:alpha val="43137"/>
                    </a:srgbClr>
                  </a:outerShdw>
                </a:effectLst>
                <a:latin typeface="Garamond" panose="02020404030301010803" pitchFamily="18" charset="0"/>
              </a:rPr>
              <a:t>HANGİ MEDENİYET MODEL OLABİLİR?</a:t>
            </a:r>
          </a:p>
        </p:txBody>
      </p:sp>
      <p:sp>
        <p:nvSpPr>
          <p:cNvPr id="4" name="Slayt Numarası Yer Tutucusu 3"/>
          <p:cNvSpPr>
            <a:spLocks noGrp="1"/>
          </p:cNvSpPr>
          <p:nvPr>
            <p:ph type="sldNum" sz="quarter" idx="12"/>
          </p:nvPr>
        </p:nvSpPr>
        <p:spPr/>
        <p:txBody>
          <a:bodyPr/>
          <a:lstStyle/>
          <a:p>
            <a:fld id="{69E57DC2-970A-4B3E-BB1C-7A09969E49DF}" type="slidenum">
              <a:rPr lang="en-US" smtClean="0"/>
              <a:t>3</a:t>
            </a:fld>
            <a:endParaRPr lang="en-US" dirty="0"/>
          </a:p>
        </p:txBody>
      </p:sp>
    </p:spTree>
    <p:extLst>
      <p:ext uri="{BB962C8B-B14F-4D97-AF65-F5344CB8AC3E}">
        <p14:creationId xmlns:p14="http://schemas.microsoft.com/office/powerpoint/2010/main" val="2385120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55503" y="111901"/>
            <a:ext cx="11481412" cy="2585323"/>
          </a:xfrm>
          <a:prstGeom prst="rect">
            <a:avLst/>
          </a:prstGeom>
        </p:spPr>
        <p:txBody>
          <a:bodyPr wrap="square">
            <a:spAutoFit/>
          </a:bodyPr>
          <a:lstStyle/>
          <a:p>
            <a:pPr algn="just"/>
            <a:r>
              <a:rPr lang="tr-TR" sz="2700" dirty="0">
                <a:solidFill>
                  <a:srgbClr val="002060"/>
                </a:solidFill>
                <a:effectLst>
                  <a:outerShdw blurRad="38100" dist="38100" dir="2700000" algn="tl">
                    <a:srgbClr val="000000">
                      <a:alpha val="43137"/>
                    </a:srgbClr>
                  </a:outerShdw>
                </a:effectLst>
                <a:latin typeface="Segoe UI Historic" panose="020B0502040204020203" pitchFamily="34" charset="0"/>
                <a:ea typeface="Segoe UI Historic" panose="020B0502040204020203" pitchFamily="34" charset="0"/>
                <a:cs typeface="Segoe UI Historic" panose="020B0502040204020203" pitchFamily="34" charset="0"/>
              </a:rPr>
              <a:t>Tarihçiler, en iyi bildikleri bir medeniyetin incelenmesinden elde ettikleri belirli kıstasları kullanırlar. Ancak bu kıstasların o medeniyet için geçerli olup olmadığını asla sorgulamazlar. Şüphesiz kişinin en iyi bildiği medeniyet kendi medeniyetidir. Sonuç olarak, çoğu akademisyen kendi medeniyetini kullanma eğilimindedir ve belirli sonuçlara ulaşmak için olayları ve diğer ilgili olguları anlamaya, tahlil etmeye çalışır.</a:t>
            </a:r>
          </a:p>
        </p:txBody>
      </p:sp>
      <p:sp>
        <p:nvSpPr>
          <p:cNvPr id="3" name="Dikdörtgen 2"/>
          <p:cNvSpPr/>
          <p:nvPr/>
        </p:nvSpPr>
        <p:spPr>
          <a:xfrm>
            <a:off x="1217364" y="2868172"/>
            <a:ext cx="10974636"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tr-TR" sz="2700" b="1" dirty="0">
                <a:solidFill>
                  <a:schemeClr val="accent4">
                    <a:lumMod val="50000"/>
                  </a:schemeClr>
                </a:solidFill>
                <a:effectLst>
                  <a:outerShdw blurRad="38100" dist="38100" dir="2700000" algn="tl">
                    <a:srgbClr val="000000">
                      <a:alpha val="43137"/>
                    </a:srgbClr>
                  </a:outerShdw>
                </a:effectLst>
                <a:latin typeface="Segoe UI Light" panose="020B0502040204020203" pitchFamily="34" charset="0"/>
                <a:cs typeface="Segoe UI Light" panose="020B0502040204020203" pitchFamily="34" charset="0"/>
              </a:rPr>
              <a:t>Sosyoloji ve antropoloji alanındaki çağdaş akademik çalışmalar esas olarak Batı'da gelişmiştir; ve bunun sonucunda, hepsi olmasa da çoğu sosyolog ve antropolog, Batı medeniyetini farkında olmadan model olarak seçmiştir. Bu sosyolog ve antropologlar sanki teorilerini objektif ve herhangi bir medeniyetten bağımsız olarak geliştiriyorlarmış gibi davranmaktadırlar. Ancak durum böyle değildir. Bu sosyologlardan bazıları Batı medeniyetini seçtiklerini açıkça ifade etmektedirler. Bunun için yüzlerce örnek verebiliriz ama en göze çarpanlarından bahsedeyim.</a:t>
            </a:r>
          </a:p>
        </p:txBody>
      </p:sp>
      <p:sp>
        <p:nvSpPr>
          <p:cNvPr id="4" name="Slayt Numarası Yer Tutucusu 3"/>
          <p:cNvSpPr>
            <a:spLocks noGrp="1"/>
          </p:cNvSpPr>
          <p:nvPr>
            <p:ph type="sldNum" sz="quarter" idx="12"/>
          </p:nvPr>
        </p:nvSpPr>
        <p:spPr/>
        <p:txBody>
          <a:bodyPr/>
          <a:lstStyle/>
          <a:p>
            <a:fld id="{69E57DC2-970A-4B3E-BB1C-7A09969E49DF}" type="slidenum">
              <a:rPr lang="en-US" smtClean="0"/>
              <a:t>4</a:t>
            </a:fld>
            <a:endParaRPr lang="en-US" dirty="0"/>
          </a:p>
        </p:txBody>
      </p:sp>
    </p:spTree>
    <p:extLst>
      <p:ext uri="{BB962C8B-B14F-4D97-AF65-F5344CB8AC3E}">
        <p14:creationId xmlns:p14="http://schemas.microsoft.com/office/powerpoint/2010/main" val="3592742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2"/>
          <p:cNvSpPr txBox="1">
            <a:spLocks/>
          </p:cNvSpPr>
          <p:nvPr/>
        </p:nvSpPr>
        <p:spPr>
          <a:xfrm>
            <a:off x="717630" y="47112"/>
            <a:ext cx="11474370" cy="3153288"/>
          </a:xfrm>
          <a:prstGeom prst="rect">
            <a:avLst/>
          </a:prstGeom>
        </p:spPr>
        <p:txBody>
          <a:bodyPr>
            <a:normAutofit fontScale="62500" lnSpcReduction="2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spcBef>
                <a:spcPts val="0"/>
              </a:spcBef>
              <a:spcAft>
                <a:spcPts val="0"/>
              </a:spcAft>
              <a:buNone/>
            </a:pPr>
            <a:r>
              <a:rPr lang="tr-TR" sz="5300" dirty="0" smtClean="0">
                <a:solidFill>
                  <a:srgbClr val="FF0000"/>
                </a:solidFill>
                <a:effectLst>
                  <a:outerShdw blurRad="38100" dist="38100" dir="2700000" algn="tl">
                    <a:srgbClr val="000000">
                      <a:alpha val="43137"/>
                    </a:srgbClr>
                  </a:outerShdw>
                </a:effectLst>
              </a:rPr>
              <a:t>İKİ ÖRNEK:</a:t>
            </a:r>
          </a:p>
          <a:p>
            <a:pPr marL="0" indent="0">
              <a:spcBef>
                <a:spcPts val="0"/>
              </a:spcBef>
              <a:spcAft>
                <a:spcPts val="0"/>
              </a:spcAft>
              <a:buNone/>
            </a:pPr>
            <a:endParaRPr lang="tr-TR" sz="2400" dirty="0" smtClean="0">
              <a:solidFill>
                <a:srgbClr val="FF0000"/>
              </a:solidFill>
              <a:effectLst>
                <a:outerShdw blurRad="38100" dist="38100" dir="2700000" algn="tl">
                  <a:srgbClr val="000000">
                    <a:alpha val="43137"/>
                  </a:srgbClr>
                </a:outerShdw>
              </a:effectLst>
            </a:endParaRPr>
          </a:p>
          <a:p>
            <a:pPr marL="0" indent="0" algn="just">
              <a:lnSpc>
                <a:spcPct val="120000"/>
              </a:lnSpc>
              <a:spcBef>
                <a:spcPts val="0"/>
              </a:spcBef>
              <a:buNone/>
            </a:pPr>
            <a:r>
              <a:rPr lang="tr-TR" sz="3700" dirty="0" smtClean="0">
                <a:latin typeface="Segoe UI Symbol" panose="020B0502040204020203" pitchFamily="34" charset="0"/>
                <a:ea typeface="Segoe UI Symbol" panose="020B0502040204020203" pitchFamily="34" charset="0"/>
                <a:cs typeface="Times New Roman" panose="02020603050405020304" pitchFamily="18" charset="0"/>
              </a:rPr>
              <a:t>Batılı oryantalistler Hıristiyanlıkta </a:t>
            </a:r>
            <a:r>
              <a:rPr lang="tr-TR" sz="3700" dirty="0" smtClean="0">
                <a:solidFill>
                  <a:srgbClr val="FF0000"/>
                </a:solidFill>
                <a:latin typeface="Segoe UI Symbol" panose="020B0502040204020203" pitchFamily="34" charset="0"/>
                <a:ea typeface="Segoe UI Symbol" panose="020B0502040204020203" pitchFamily="34" charset="0"/>
                <a:cs typeface="Times New Roman" panose="02020603050405020304" pitchFamily="18" charset="0"/>
              </a:rPr>
              <a:t>dogma</a:t>
            </a:r>
            <a:r>
              <a:rPr lang="tr-TR" sz="3700" dirty="0" smtClean="0">
                <a:latin typeface="Segoe UI Symbol" panose="020B0502040204020203" pitchFamily="34" charset="0"/>
                <a:ea typeface="Segoe UI Symbol" panose="020B0502040204020203" pitchFamily="34" charset="0"/>
                <a:cs typeface="Times New Roman" panose="02020603050405020304" pitchFamily="18" charset="0"/>
              </a:rPr>
              <a:t> olarak kabul edilen bir dizi inanç bulurlar ve böylece bu inanç sistemini sorgulanmaması gereken kabul edilmiş doğrular olarak tanımlarlar. Böylece İslam’ın iman esaslarını da “</a:t>
            </a:r>
            <a:r>
              <a:rPr lang="tr-TR" sz="3700" dirty="0" err="1" smtClean="0">
                <a:latin typeface="Segoe UI Symbol" panose="020B0502040204020203" pitchFamily="34" charset="0"/>
                <a:ea typeface="Segoe UI Symbol" panose="020B0502040204020203" pitchFamily="34" charset="0"/>
                <a:cs typeface="Times New Roman" panose="02020603050405020304" pitchFamily="18" charset="0"/>
              </a:rPr>
              <a:t>Akîde</a:t>
            </a:r>
            <a:r>
              <a:rPr lang="tr-TR" sz="3700" dirty="0" smtClean="0">
                <a:latin typeface="Segoe UI Symbol" panose="020B0502040204020203" pitchFamily="34" charset="0"/>
                <a:ea typeface="Segoe UI Symbol" panose="020B0502040204020203" pitchFamily="34" charset="0"/>
                <a:cs typeface="Times New Roman" panose="02020603050405020304" pitchFamily="18" charset="0"/>
              </a:rPr>
              <a:t>” (inanç) ‘dogma’ olarak ifade edilir. AMA; “</a:t>
            </a:r>
            <a:r>
              <a:rPr lang="tr-TR" sz="3700" dirty="0" err="1" smtClean="0">
                <a:latin typeface="Segoe UI Symbol" panose="020B0502040204020203" pitchFamily="34" charset="0"/>
                <a:ea typeface="Segoe UI Symbol" panose="020B0502040204020203" pitchFamily="34" charset="0"/>
                <a:cs typeface="Times New Roman" panose="02020603050405020304" pitchFamily="18" charset="0"/>
              </a:rPr>
              <a:t>Taklîd</a:t>
            </a:r>
            <a:r>
              <a:rPr lang="tr-TR" sz="3700" dirty="0" smtClean="0">
                <a:latin typeface="Segoe UI Symbol" panose="020B0502040204020203" pitchFamily="34" charset="0"/>
                <a:ea typeface="Segoe UI Symbol" panose="020B0502040204020203" pitchFamily="34" charset="0"/>
                <a:cs typeface="Times New Roman" panose="02020603050405020304" pitchFamily="18" charset="0"/>
              </a:rPr>
              <a:t>” terimi ‘dogma’ olarak tercüme edilebilir, ancak </a:t>
            </a:r>
            <a:r>
              <a:rPr lang="tr-TR" sz="3700" dirty="0" err="1" smtClean="0">
                <a:latin typeface="Segoe UI Symbol" panose="020B0502040204020203" pitchFamily="34" charset="0"/>
                <a:ea typeface="Segoe UI Symbol" panose="020B0502040204020203" pitchFamily="34" charset="0"/>
                <a:cs typeface="Times New Roman" panose="02020603050405020304" pitchFamily="18" charset="0"/>
              </a:rPr>
              <a:t>taklîd</a:t>
            </a:r>
            <a:r>
              <a:rPr lang="tr-TR" sz="3700" dirty="0" smtClean="0">
                <a:latin typeface="Segoe UI Symbol" panose="020B0502040204020203" pitchFamily="34" charset="0"/>
                <a:ea typeface="Segoe UI Symbol" panose="020B0502040204020203" pitchFamily="34" charset="0"/>
                <a:cs typeface="Times New Roman" panose="02020603050405020304" pitchFamily="18" charset="0"/>
              </a:rPr>
              <a:t> İslam'da tercih edilen bir şey olarak görülmez.</a:t>
            </a:r>
          </a:p>
          <a:p>
            <a:pPr marL="0" indent="0" algn="ctr">
              <a:lnSpc>
                <a:spcPct val="120000"/>
              </a:lnSpc>
              <a:spcBef>
                <a:spcPts val="0"/>
              </a:spcBef>
              <a:buNone/>
            </a:pPr>
            <a:r>
              <a:rPr lang="tr-TR" sz="56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 SADECE </a:t>
            </a:r>
            <a:r>
              <a:rPr lang="tr-TR" sz="56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BİR </a:t>
            </a:r>
            <a:r>
              <a:rPr lang="tr-TR" sz="56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YANSITMADIR.</a:t>
            </a:r>
            <a:endParaRPr lang="tr-TR" sz="5600" dirty="0">
              <a:solidFill>
                <a:srgbClr val="C00000"/>
              </a:solidFill>
              <a:effectLst>
                <a:outerShdw blurRad="38100" dist="38100" dir="2700000" algn="tl">
                  <a:srgbClr val="000000">
                    <a:alpha val="43137"/>
                  </a:srgbClr>
                </a:outerShdw>
              </a:effectLst>
            </a:endParaRPr>
          </a:p>
        </p:txBody>
      </p:sp>
      <p:sp>
        <p:nvSpPr>
          <p:cNvPr id="3" name="Dikdörtgen 2"/>
          <p:cNvSpPr/>
          <p:nvPr/>
        </p:nvSpPr>
        <p:spPr>
          <a:xfrm>
            <a:off x="717630" y="3103126"/>
            <a:ext cx="11474370" cy="3847207"/>
          </a:xfrm>
          <a:prstGeom prst="rect">
            <a:avLst/>
          </a:prstGeom>
        </p:spPr>
        <p:txBody>
          <a:bodyPr wrap="square">
            <a:spAutoFit/>
          </a:bodyPr>
          <a:lstStyle/>
          <a:p>
            <a:pPr algn="just"/>
            <a:r>
              <a:rPr lang="tr-TR" sz="2100" b="1" dirty="0" smtClean="0">
                <a:solidFill>
                  <a:srgbClr val="FF0000"/>
                </a:solidFill>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Diğer bir örnek:</a:t>
            </a:r>
            <a:r>
              <a:rPr lang="tr-TR" sz="2100" b="1" dirty="0" smtClean="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Max</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Weber</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(1864-1920), kültürlerin ve dinlerin ekonomik sistemlerin gelişimi üzerindeki etkisini açıklamak için Batı Protestan ahlakını kullanmaktadır. Şimdi bu çalışma Batı medeniyetinde kapitalizmin gelişimini açıklayabilir ancak diğer medeniyetlerde dinin ekonomi üzerindeki etkisini açıklamakta başarısız olur. Bunun nedeni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Weber'in</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teorisinin kendi bağlamı olan Protestan etiği ile olan doğal bağlantısıdır ve bu çok geniş bir olayı açıklamak için çok dar bir yaklaşımdır. Bir anlamda Batı medeniyetinde bile ekonomik kalkınma olgusunu iyi açıklayamamaktadır çünkü Protestanlık kadar etkili olan diğer dinleri, mesela Katolik dinini ihmal etmektedir.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Denhardt'ın</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belirttiği gibi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Weber</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sosyal teoriyi “‘İdeal Tip’ kavramı” temelinde rasyonelleştirmeye çalışmaktadır. Bu çabasında </a:t>
            </a:r>
            <a:r>
              <a:rPr lang="tr-TR" sz="2100" b="1" dirty="0" err="1">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Weber'in</a:t>
            </a:r>
            <a:r>
              <a:rPr lang="tr-TR" sz="2100" b="1" dirty="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 amacı şüphesiz Batı'yı seçtiği bir uygarlık modeline dayalı bir sosyal teori geliştirmekti</a:t>
            </a:r>
            <a:r>
              <a:rPr lang="tr-TR" sz="2100" b="1" dirty="0" smtClean="0">
                <a:effectLst>
                  <a:outerShdw blurRad="38100" dist="38100" dir="2700000" algn="tl">
                    <a:srgbClr val="000000">
                      <a:alpha val="43137"/>
                    </a:srgbClr>
                  </a:outerShdw>
                </a:effectLst>
                <a:latin typeface="Segoe UI Light" panose="020B0502040204020203" pitchFamily="34" charset="0"/>
                <a:ea typeface="Times New Roman" panose="02020603050405020304" pitchFamily="18" charset="0"/>
                <a:cs typeface="Segoe UI Light" panose="020B0502040204020203" pitchFamily="34" charset="0"/>
              </a:rPr>
              <a:t>.*</a:t>
            </a:r>
          </a:p>
          <a:p>
            <a:pPr algn="just"/>
            <a:endParaRPr lang="tr-TR" sz="1700" dirty="0">
              <a:latin typeface="Times New Roman" panose="02020603050405020304" pitchFamily="18" charset="0"/>
              <a:ea typeface="Times New Roman" panose="02020603050405020304" pitchFamily="18" charset="0"/>
            </a:endParaRPr>
          </a:p>
          <a:p>
            <a:pPr algn="just"/>
            <a:r>
              <a:rPr lang="tr-TR" sz="1700" dirty="0" smtClean="0">
                <a:latin typeface="Times New Roman" panose="02020603050405020304" pitchFamily="18" charset="0"/>
                <a:ea typeface="Times New Roman" panose="02020603050405020304" pitchFamily="18" charset="0"/>
              </a:rPr>
              <a:t>* </a:t>
            </a:r>
            <a:r>
              <a:rPr lang="en-US" sz="1700" dirty="0" smtClean="0">
                <a:latin typeface="Times New Roman" panose="02020603050405020304" pitchFamily="18" charset="0"/>
                <a:ea typeface="Times New Roman" panose="02020603050405020304" pitchFamily="18" charset="0"/>
              </a:rPr>
              <a:t>Robert </a:t>
            </a:r>
            <a:r>
              <a:rPr lang="en-US" sz="1700" dirty="0">
                <a:latin typeface="Times New Roman" panose="02020603050405020304" pitchFamily="18" charset="0"/>
                <a:ea typeface="Times New Roman" panose="02020603050405020304" pitchFamily="18" charset="0"/>
              </a:rPr>
              <a:t>B. </a:t>
            </a:r>
            <a:r>
              <a:rPr lang="en-US" sz="1700" dirty="0" err="1">
                <a:latin typeface="Times New Roman" panose="02020603050405020304" pitchFamily="18" charset="0"/>
                <a:ea typeface="Times New Roman" panose="02020603050405020304" pitchFamily="18" charset="0"/>
              </a:rPr>
              <a:t>Denhardt</a:t>
            </a:r>
            <a:r>
              <a:rPr lang="en-US" sz="1700" dirty="0">
                <a:latin typeface="Times New Roman" panose="02020603050405020304" pitchFamily="18" charset="0"/>
                <a:ea typeface="Times New Roman" panose="02020603050405020304" pitchFamily="18" charset="0"/>
              </a:rPr>
              <a:t>. </a:t>
            </a:r>
            <a:r>
              <a:rPr lang="en-US" sz="1700" i="1" dirty="0">
                <a:latin typeface="Times New Roman" panose="02020603050405020304" pitchFamily="18" charset="0"/>
                <a:ea typeface="Times New Roman" panose="02020603050405020304" pitchFamily="18" charset="0"/>
              </a:rPr>
              <a:t>Theories of Public Organization</a:t>
            </a:r>
            <a:r>
              <a:rPr lang="en-US" sz="1700" dirty="0">
                <a:latin typeface="Times New Roman" panose="02020603050405020304" pitchFamily="18" charset="0"/>
                <a:ea typeface="Times New Roman" panose="02020603050405020304" pitchFamily="18" charset="0"/>
              </a:rPr>
              <a:t> (Belmont, CA: Wadsworth Publishing Company, 1993), 31</a:t>
            </a:r>
            <a:r>
              <a:rPr lang="en-US" sz="1700" dirty="0" smtClean="0">
                <a:latin typeface="Times New Roman" panose="02020603050405020304" pitchFamily="18" charset="0"/>
                <a:ea typeface="Times New Roman" panose="02020603050405020304" pitchFamily="18" charset="0"/>
              </a:rPr>
              <a:t>.</a:t>
            </a:r>
            <a:endParaRPr lang="en-US" sz="1700" dirty="0">
              <a:latin typeface="Times New Roman" panose="02020603050405020304" pitchFamily="18" charset="0"/>
              <a:ea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69E57DC2-970A-4B3E-BB1C-7A09969E49DF}" type="slidenum">
              <a:rPr lang="en-US" smtClean="0"/>
              <a:t>5</a:t>
            </a:fld>
            <a:endParaRPr lang="en-US" dirty="0"/>
          </a:p>
        </p:txBody>
      </p:sp>
    </p:spTree>
    <p:extLst>
      <p:ext uri="{BB962C8B-B14F-4D97-AF65-F5344CB8AC3E}">
        <p14:creationId xmlns:p14="http://schemas.microsoft.com/office/powerpoint/2010/main" val="25879903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69E57DC2-970A-4B3E-BB1C-7A09969E49DF}" type="slidenum">
              <a:rPr lang="en-US" smtClean="0"/>
              <a:t>6</a:t>
            </a:fld>
            <a:endParaRPr lang="en-US" dirty="0"/>
          </a:p>
        </p:txBody>
      </p:sp>
      <p:sp>
        <p:nvSpPr>
          <p:cNvPr id="3" name="Dikdörtgen 2"/>
          <p:cNvSpPr/>
          <p:nvPr/>
        </p:nvSpPr>
        <p:spPr>
          <a:xfrm>
            <a:off x="790983" y="235986"/>
            <a:ext cx="11350528" cy="6263253"/>
          </a:xfrm>
          <a:prstGeom prst="rect">
            <a:avLst/>
          </a:prstGeom>
        </p:spPr>
        <p:txBody>
          <a:bodyPr wrap="square">
            <a:spAutoFit/>
          </a:bodyPr>
          <a:lstStyle/>
          <a:p>
            <a:pPr algn="just"/>
            <a:r>
              <a:rPr lang="tr-TR" sz="33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WEBER’İN PROTESTAN AHLAKI TEZİNİN KISA BİR ÖZETİ</a:t>
            </a:r>
            <a:endParaRPr lang="tr-TR" sz="3300" dirty="0" smtClean="0">
              <a:solidFill>
                <a:schemeClr val="accent4">
                  <a:lumMod val="50000"/>
                </a:schemeClr>
              </a:solidFill>
              <a:latin typeface="Bahnschrift" panose="020B0502040204020203" pitchFamily="34" charset="0"/>
            </a:endParaRPr>
          </a:p>
          <a:p>
            <a:pPr algn="just"/>
            <a:endParaRPr lang="tr-TR" sz="2300" dirty="0">
              <a:solidFill>
                <a:schemeClr val="accent4">
                  <a:lumMod val="50000"/>
                </a:schemeClr>
              </a:solidFill>
              <a:latin typeface="Bahnschrift" panose="020B0502040204020203" pitchFamily="34" charset="0"/>
            </a:endParaRPr>
          </a:p>
          <a:p>
            <a:pPr algn="just"/>
            <a:r>
              <a:rPr lang="tr-TR" sz="2300" i="1" dirty="0" smtClean="0">
                <a:solidFill>
                  <a:schemeClr val="accent4">
                    <a:lumMod val="50000"/>
                  </a:schemeClr>
                </a:solidFill>
                <a:latin typeface="Bahnschrift" panose="020B0502040204020203" pitchFamily="34" charset="0"/>
              </a:rPr>
              <a:t>Protestan </a:t>
            </a:r>
            <a:r>
              <a:rPr lang="tr-TR" sz="2300" i="1" dirty="0">
                <a:solidFill>
                  <a:schemeClr val="accent4">
                    <a:lumMod val="50000"/>
                  </a:schemeClr>
                </a:solidFill>
                <a:latin typeface="Bahnschrift" panose="020B0502040204020203" pitchFamily="34" charset="0"/>
              </a:rPr>
              <a:t>Ahlakı ve Kapitalizmin Ruhu</a:t>
            </a:r>
            <a:r>
              <a:rPr lang="tr-TR" sz="2300" dirty="0">
                <a:solidFill>
                  <a:schemeClr val="accent4">
                    <a:lumMod val="50000"/>
                  </a:schemeClr>
                </a:solidFill>
                <a:latin typeface="Bahnschrift" panose="020B0502040204020203" pitchFamily="34" charset="0"/>
              </a:rPr>
              <a:t>, Püriten ahlakı ve fikirlerinin kapitalizmin gelişimini etkilediğini savunmaktadır. 'Kapitalizmin ruhu' metafizik anlamda bir ruha değil, daha ziyade bir değerler dizisine, sıkı çalışma ve ilerleme ruhuna atıfta bulunmaktadır.</a:t>
            </a:r>
            <a:endParaRPr lang="tr-TR" sz="2300" dirty="0" smtClean="0">
              <a:solidFill>
                <a:schemeClr val="accent4">
                  <a:lumMod val="50000"/>
                </a:schemeClr>
              </a:solidFill>
              <a:latin typeface="Bahnschrift" panose="020B0502040204020203" pitchFamily="34" charset="0"/>
            </a:endParaRPr>
          </a:p>
          <a:p>
            <a:pPr algn="just"/>
            <a:endParaRPr lang="tr-TR" sz="2300" dirty="0">
              <a:solidFill>
                <a:schemeClr val="accent4">
                  <a:lumMod val="50000"/>
                </a:schemeClr>
              </a:solidFill>
              <a:latin typeface="Bahnschrift" panose="020B0502040204020203" pitchFamily="34" charset="0"/>
            </a:endParaRPr>
          </a:p>
          <a:p>
            <a:pPr algn="just"/>
            <a:r>
              <a:rPr lang="tr-TR" sz="2300" dirty="0" err="1" smtClean="0">
                <a:solidFill>
                  <a:schemeClr val="accent4">
                    <a:lumMod val="50000"/>
                  </a:schemeClr>
                </a:solidFill>
                <a:latin typeface="Bahnschrift" panose="020B0502040204020203" pitchFamily="34" charset="0"/>
              </a:rPr>
              <a:t>Weber</a:t>
            </a:r>
            <a:r>
              <a:rPr lang="tr-TR" sz="2300" dirty="0" smtClean="0">
                <a:solidFill>
                  <a:schemeClr val="accent4">
                    <a:lumMod val="50000"/>
                  </a:schemeClr>
                </a:solidFill>
                <a:latin typeface="Bahnschrift" panose="020B0502040204020203" pitchFamily="34" charset="0"/>
              </a:rPr>
              <a:t> </a:t>
            </a:r>
            <a:r>
              <a:rPr lang="tr-TR" sz="2300" dirty="0">
                <a:solidFill>
                  <a:schemeClr val="accent4">
                    <a:lumMod val="50000"/>
                  </a:schemeClr>
                </a:solidFill>
                <a:latin typeface="Bahnschrift" panose="020B0502040204020203" pitchFamily="34" charset="0"/>
              </a:rPr>
              <a:t>kitabında, Kuzey Avrupa'da kapitalizmin, Protestan (özellikle </a:t>
            </a:r>
            <a:r>
              <a:rPr lang="tr-TR" sz="2300" dirty="0" err="1">
                <a:solidFill>
                  <a:schemeClr val="accent4">
                    <a:lumMod val="50000"/>
                  </a:schemeClr>
                </a:solidFill>
                <a:latin typeface="Bahnschrift" panose="020B0502040204020203" pitchFamily="34" charset="0"/>
              </a:rPr>
              <a:t>Kalvinist</a:t>
            </a:r>
            <a:r>
              <a:rPr lang="tr-TR" sz="2300" dirty="0">
                <a:solidFill>
                  <a:schemeClr val="accent4">
                    <a:lumMod val="50000"/>
                  </a:schemeClr>
                </a:solidFill>
                <a:latin typeface="Bahnschrift" panose="020B0502040204020203" pitchFamily="34" charset="0"/>
              </a:rPr>
              <a:t>) etiğinin çok sayıda insanı </a:t>
            </a:r>
            <a:r>
              <a:rPr lang="tr-TR" sz="2300" dirty="0" err="1">
                <a:solidFill>
                  <a:schemeClr val="accent4">
                    <a:lumMod val="50000"/>
                  </a:schemeClr>
                </a:solidFill>
                <a:latin typeface="Bahnschrift" panose="020B0502040204020203" pitchFamily="34" charset="0"/>
              </a:rPr>
              <a:t>seküler</a:t>
            </a:r>
            <a:r>
              <a:rPr lang="tr-TR" sz="2300" dirty="0">
                <a:solidFill>
                  <a:schemeClr val="accent4">
                    <a:lumMod val="50000"/>
                  </a:schemeClr>
                </a:solidFill>
                <a:latin typeface="Bahnschrift" panose="020B0502040204020203" pitchFamily="34" charset="0"/>
              </a:rPr>
              <a:t> dünyada çalışmaya, kendi girişimlerini geliştirmeye, ticaret yapmaya ve yatırım için servet biriktirmeye yönlendirmesiyle geliştiğini yazmıştır. Başka bir deyişle, Protestan çalışma ahlakı, modern kapitalizmin plansız ve koordinasyonsuz bir şekilde ortaya çıkmasının arkasındaki önemli bir </a:t>
            </a:r>
            <a:r>
              <a:rPr lang="tr-TR" sz="2300" dirty="0" smtClean="0">
                <a:solidFill>
                  <a:schemeClr val="accent4">
                    <a:lumMod val="50000"/>
                  </a:schemeClr>
                </a:solidFill>
                <a:latin typeface="Bahnschrift" panose="020B0502040204020203" pitchFamily="34" charset="0"/>
              </a:rPr>
              <a:t>güçtü.</a:t>
            </a:r>
          </a:p>
          <a:p>
            <a:pPr algn="just"/>
            <a:endParaRPr lang="tr-TR" sz="2300" dirty="0">
              <a:solidFill>
                <a:schemeClr val="accent4">
                  <a:lumMod val="50000"/>
                </a:schemeClr>
              </a:solidFill>
              <a:latin typeface="Bahnschrift" panose="020B0502040204020203" pitchFamily="34" charset="0"/>
            </a:endParaRPr>
          </a:p>
          <a:p>
            <a:pPr algn="just"/>
            <a:r>
              <a:rPr lang="tr-TR" sz="2300" dirty="0" err="1" smtClean="0">
                <a:solidFill>
                  <a:schemeClr val="accent4">
                    <a:lumMod val="50000"/>
                  </a:schemeClr>
                </a:solidFill>
                <a:latin typeface="Bahnschrift" panose="020B0502040204020203" pitchFamily="34" charset="0"/>
              </a:rPr>
              <a:t>Weber</a:t>
            </a:r>
            <a:r>
              <a:rPr lang="tr-TR" sz="2300" dirty="0" smtClean="0">
                <a:solidFill>
                  <a:schemeClr val="accent4">
                    <a:lumMod val="50000"/>
                  </a:schemeClr>
                </a:solidFill>
                <a:latin typeface="Bahnschrift" panose="020B0502040204020203" pitchFamily="34" charset="0"/>
              </a:rPr>
              <a:t> </a:t>
            </a:r>
            <a:r>
              <a:rPr lang="tr-TR" sz="2300" dirty="0">
                <a:solidFill>
                  <a:schemeClr val="accent4">
                    <a:lumMod val="50000"/>
                  </a:schemeClr>
                </a:solidFill>
                <a:latin typeface="Bahnschrift" panose="020B0502040204020203" pitchFamily="34" charset="0"/>
              </a:rPr>
              <a:t>kitabında, </a:t>
            </a:r>
            <a:r>
              <a:rPr lang="tr-TR" sz="2300" dirty="0" err="1">
                <a:solidFill>
                  <a:schemeClr val="accent4">
                    <a:lumMod val="50000"/>
                  </a:schemeClr>
                </a:solidFill>
                <a:latin typeface="Bahnschrift" panose="020B0502040204020203" pitchFamily="34" charset="0"/>
              </a:rPr>
              <a:t>Kalvinistlerin</a:t>
            </a:r>
            <a:r>
              <a:rPr lang="tr-TR" sz="2300" dirty="0">
                <a:solidFill>
                  <a:schemeClr val="accent4">
                    <a:lumMod val="50000"/>
                  </a:schemeClr>
                </a:solidFill>
                <a:latin typeface="Bahnschrift" panose="020B0502040204020203" pitchFamily="34" charset="0"/>
              </a:rPr>
              <a:t> yanı sıra </a:t>
            </a:r>
            <a:r>
              <a:rPr lang="tr-TR" sz="2300" dirty="0" err="1">
                <a:solidFill>
                  <a:schemeClr val="accent4">
                    <a:lumMod val="50000"/>
                  </a:schemeClr>
                </a:solidFill>
                <a:latin typeface="Bahnschrift" panose="020B0502040204020203" pitchFamily="34" charset="0"/>
              </a:rPr>
              <a:t>Lutherciler</a:t>
            </a:r>
            <a:r>
              <a:rPr lang="tr-TR" sz="2300" dirty="0">
                <a:solidFill>
                  <a:schemeClr val="accent4">
                    <a:lumMod val="50000"/>
                  </a:schemeClr>
                </a:solidFill>
                <a:latin typeface="Bahnschrift" panose="020B0502040204020203" pitchFamily="34" charset="0"/>
              </a:rPr>
              <a:t> (özellikle </a:t>
            </a:r>
            <a:r>
              <a:rPr lang="tr-TR" sz="2300" dirty="0" err="1">
                <a:solidFill>
                  <a:schemeClr val="accent4">
                    <a:lumMod val="50000"/>
                  </a:schemeClr>
                </a:solidFill>
                <a:latin typeface="Bahnschrift" panose="020B0502040204020203" pitchFamily="34" charset="0"/>
              </a:rPr>
              <a:t>Pietistler</a:t>
            </a:r>
            <a:r>
              <a:rPr lang="tr-TR" sz="2300" dirty="0">
                <a:solidFill>
                  <a:schemeClr val="accent4">
                    <a:lumMod val="50000"/>
                  </a:schemeClr>
                </a:solidFill>
                <a:latin typeface="Bahnschrift" panose="020B0502040204020203" pitchFamily="34" charset="0"/>
              </a:rPr>
              <a:t>, ancak geleneksel </a:t>
            </a:r>
            <a:r>
              <a:rPr lang="tr-TR" sz="2300" dirty="0" err="1">
                <a:solidFill>
                  <a:schemeClr val="accent4">
                    <a:lumMod val="50000"/>
                  </a:schemeClr>
                </a:solidFill>
                <a:latin typeface="Bahnschrift" panose="020B0502040204020203" pitchFamily="34" charset="0"/>
              </a:rPr>
              <a:t>Lutherciler</a:t>
            </a:r>
            <a:r>
              <a:rPr lang="tr-TR" sz="2300" dirty="0">
                <a:solidFill>
                  <a:schemeClr val="accent4">
                    <a:lumMod val="50000"/>
                  </a:schemeClr>
                </a:solidFill>
                <a:latin typeface="Bahnschrift" panose="020B0502040204020203" pitchFamily="34" charset="0"/>
              </a:rPr>
              <a:t> ile </a:t>
            </a:r>
            <a:r>
              <a:rPr lang="tr-TR" sz="2300" dirty="0" err="1">
                <a:solidFill>
                  <a:schemeClr val="accent4">
                    <a:lumMod val="50000"/>
                  </a:schemeClr>
                </a:solidFill>
                <a:latin typeface="Bahnschrift" panose="020B0502040204020203" pitchFamily="34" charset="0"/>
              </a:rPr>
              <a:t>Kalvinistler</a:t>
            </a:r>
            <a:r>
              <a:rPr lang="tr-TR" sz="2300" dirty="0">
                <a:solidFill>
                  <a:schemeClr val="accent4">
                    <a:lumMod val="50000"/>
                  </a:schemeClr>
                </a:solidFill>
                <a:latin typeface="Bahnschrift" panose="020B0502040204020203" pitchFamily="34" charset="0"/>
              </a:rPr>
              <a:t> arasındaki farklılıklara da dikkat çeker), </a:t>
            </a:r>
            <a:r>
              <a:rPr lang="tr-TR" sz="2300" dirty="0" err="1">
                <a:solidFill>
                  <a:schemeClr val="accent4">
                    <a:lumMod val="50000"/>
                  </a:schemeClr>
                </a:solidFill>
                <a:latin typeface="Bahnschrift" panose="020B0502040204020203" pitchFamily="34" charset="0"/>
              </a:rPr>
              <a:t>Metodistler</a:t>
            </a:r>
            <a:r>
              <a:rPr lang="tr-TR" sz="2300" dirty="0">
                <a:solidFill>
                  <a:schemeClr val="accent4">
                    <a:lumMod val="50000"/>
                  </a:schemeClr>
                </a:solidFill>
                <a:latin typeface="Bahnschrift" panose="020B0502040204020203" pitchFamily="34" charset="0"/>
              </a:rPr>
              <a:t>, </a:t>
            </a:r>
            <a:r>
              <a:rPr lang="tr-TR" sz="2300" dirty="0" err="1">
                <a:solidFill>
                  <a:schemeClr val="accent4">
                    <a:lumMod val="50000"/>
                  </a:schemeClr>
                </a:solidFill>
                <a:latin typeface="Bahnschrift" panose="020B0502040204020203" pitchFamily="34" charset="0"/>
              </a:rPr>
              <a:t>Baptistler</a:t>
            </a:r>
            <a:r>
              <a:rPr lang="tr-TR" sz="2300" dirty="0">
                <a:solidFill>
                  <a:schemeClr val="accent4">
                    <a:lumMod val="50000"/>
                  </a:schemeClr>
                </a:solidFill>
                <a:latin typeface="Bahnschrift" panose="020B0502040204020203" pitchFamily="34" charset="0"/>
              </a:rPr>
              <a:t>, </a:t>
            </a:r>
            <a:r>
              <a:rPr lang="tr-TR" sz="2300" dirty="0" err="1">
                <a:solidFill>
                  <a:schemeClr val="accent4">
                    <a:lumMod val="50000"/>
                  </a:schemeClr>
                </a:solidFill>
                <a:latin typeface="Bahnschrift" panose="020B0502040204020203" pitchFamily="34" charset="0"/>
              </a:rPr>
              <a:t>Quakerlar</a:t>
            </a:r>
            <a:r>
              <a:rPr lang="tr-TR" sz="2300" dirty="0">
                <a:solidFill>
                  <a:schemeClr val="accent4">
                    <a:lumMod val="50000"/>
                  </a:schemeClr>
                </a:solidFill>
                <a:latin typeface="Bahnschrift" panose="020B0502040204020203" pitchFamily="34" charset="0"/>
              </a:rPr>
              <a:t> ve </a:t>
            </a:r>
            <a:r>
              <a:rPr lang="tr-TR" sz="2300" dirty="0" err="1">
                <a:solidFill>
                  <a:schemeClr val="accent4">
                    <a:lumMod val="50000"/>
                  </a:schemeClr>
                </a:solidFill>
                <a:latin typeface="Bahnschrift" panose="020B0502040204020203" pitchFamily="34" charset="0"/>
              </a:rPr>
              <a:t>Moravyalıları</a:t>
            </a:r>
            <a:r>
              <a:rPr lang="tr-TR" sz="2300" dirty="0">
                <a:solidFill>
                  <a:schemeClr val="accent4">
                    <a:lumMod val="50000"/>
                  </a:schemeClr>
                </a:solidFill>
                <a:latin typeface="Bahnschrift" panose="020B0502040204020203" pitchFamily="34" charset="0"/>
              </a:rPr>
              <a:t> da ele alır (özellikle Kont </a:t>
            </a:r>
            <a:r>
              <a:rPr lang="tr-TR" sz="2300" dirty="0" err="1">
                <a:solidFill>
                  <a:schemeClr val="accent4">
                    <a:lumMod val="50000"/>
                  </a:schemeClr>
                </a:solidFill>
                <a:latin typeface="Bahnschrift" panose="020B0502040204020203" pitchFamily="34" charset="0"/>
              </a:rPr>
              <a:t>von</a:t>
            </a:r>
            <a:r>
              <a:rPr lang="tr-TR" sz="2300" dirty="0">
                <a:solidFill>
                  <a:schemeClr val="accent4">
                    <a:lumMod val="50000"/>
                  </a:schemeClr>
                </a:solidFill>
                <a:latin typeface="Bahnschrift" panose="020B0502040204020203" pitchFamily="34" charset="0"/>
              </a:rPr>
              <a:t> </a:t>
            </a:r>
            <a:r>
              <a:rPr lang="tr-TR" sz="2300" dirty="0" err="1">
                <a:solidFill>
                  <a:schemeClr val="accent4">
                    <a:lumMod val="50000"/>
                  </a:schemeClr>
                </a:solidFill>
                <a:latin typeface="Bahnschrift" panose="020B0502040204020203" pitchFamily="34" charset="0"/>
              </a:rPr>
              <a:t>Zinzendorf'un</a:t>
            </a:r>
            <a:r>
              <a:rPr lang="tr-TR" sz="2300" dirty="0">
                <a:solidFill>
                  <a:schemeClr val="accent4">
                    <a:lumMod val="50000"/>
                  </a:schemeClr>
                </a:solidFill>
                <a:latin typeface="Bahnschrift" panose="020B0502040204020203" pitchFamily="34" charset="0"/>
              </a:rPr>
              <a:t> ruhani liderliğindeki </a:t>
            </a:r>
            <a:r>
              <a:rPr lang="tr-TR" sz="2300" dirty="0" err="1">
                <a:solidFill>
                  <a:schemeClr val="accent4">
                    <a:lumMod val="50000"/>
                  </a:schemeClr>
                </a:solidFill>
                <a:latin typeface="Bahnschrift" panose="020B0502040204020203" pitchFamily="34" charset="0"/>
              </a:rPr>
              <a:t>Herrnhut</a:t>
            </a:r>
            <a:r>
              <a:rPr lang="tr-TR" sz="2300" dirty="0">
                <a:solidFill>
                  <a:schemeClr val="accent4">
                    <a:lumMod val="50000"/>
                  </a:schemeClr>
                </a:solidFill>
                <a:latin typeface="Bahnschrift" panose="020B0502040204020203" pitchFamily="34" charset="0"/>
              </a:rPr>
              <a:t> merkezli topluluğa atıfta bulunur).</a:t>
            </a:r>
          </a:p>
        </p:txBody>
      </p:sp>
    </p:spTree>
    <p:extLst>
      <p:ext uri="{BB962C8B-B14F-4D97-AF65-F5344CB8AC3E}">
        <p14:creationId xmlns:p14="http://schemas.microsoft.com/office/powerpoint/2010/main" val="3158648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69E57DC2-970A-4B3E-BB1C-7A09969E49DF}" type="slidenum">
              <a:rPr lang="en-US" smtClean="0"/>
              <a:t>7</a:t>
            </a:fld>
            <a:endParaRPr lang="en-US" dirty="0"/>
          </a:p>
        </p:txBody>
      </p:sp>
      <p:sp>
        <p:nvSpPr>
          <p:cNvPr id="3" name="Dikdörtgen 2"/>
          <p:cNvSpPr/>
          <p:nvPr/>
        </p:nvSpPr>
        <p:spPr>
          <a:xfrm>
            <a:off x="768544" y="196717"/>
            <a:ext cx="11350528" cy="6109365"/>
          </a:xfrm>
          <a:prstGeom prst="rect">
            <a:avLst/>
          </a:prstGeom>
        </p:spPr>
        <p:txBody>
          <a:bodyPr wrap="square">
            <a:spAutoFit/>
          </a:bodyPr>
          <a:lstStyle/>
          <a:p>
            <a:pPr algn="just"/>
            <a:r>
              <a:rPr lang="tr-TR" sz="2300" dirty="0" err="1">
                <a:solidFill>
                  <a:schemeClr val="accent4">
                    <a:lumMod val="50000"/>
                  </a:schemeClr>
                </a:solidFill>
                <a:latin typeface="Bahnschrift" panose="020B0502040204020203" pitchFamily="34" charset="0"/>
              </a:rPr>
              <a:t>Weber'e</a:t>
            </a:r>
            <a:r>
              <a:rPr lang="tr-TR" sz="2300" dirty="0">
                <a:solidFill>
                  <a:schemeClr val="accent4">
                    <a:lumMod val="50000"/>
                  </a:schemeClr>
                </a:solidFill>
                <a:latin typeface="Bahnschrift" panose="020B0502040204020203" pitchFamily="34" charset="0"/>
              </a:rPr>
              <a:t> göre </a:t>
            </a:r>
            <a:r>
              <a:rPr lang="tr-TR" sz="2300" dirty="0" smtClean="0">
                <a:solidFill>
                  <a:schemeClr val="accent4">
                    <a:lumMod val="50000"/>
                  </a:schemeClr>
                </a:solidFill>
                <a:latin typeface="Bahnschrift" panose="020B0502040204020203" pitchFamily="34" charset="0"/>
              </a:rPr>
              <a:t>dindarlığa daha ziyade </a:t>
            </a:r>
            <a:r>
              <a:rPr lang="tr-TR" sz="2300" dirty="0">
                <a:solidFill>
                  <a:schemeClr val="accent4">
                    <a:lumMod val="50000"/>
                  </a:schemeClr>
                </a:solidFill>
                <a:latin typeface="Bahnschrift" panose="020B0502040204020203" pitchFamily="34" charset="0"/>
              </a:rPr>
              <a:t>zenginlik ve mal mülk peşinde koşmak da dahil olmak üzere dünyevi işlerin reddi eşlik eder. </a:t>
            </a:r>
            <a:r>
              <a:rPr lang="tr-TR" sz="2300" dirty="0" smtClean="0">
                <a:solidFill>
                  <a:schemeClr val="accent4">
                    <a:lumMod val="50000"/>
                  </a:schemeClr>
                </a:solidFill>
                <a:latin typeface="Bahnschrift" panose="020B0502040204020203" pitchFamily="34" charset="0"/>
              </a:rPr>
              <a:t>Bunu </a:t>
            </a:r>
            <a:r>
              <a:rPr lang="tr-TR" sz="2300" dirty="0">
                <a:solidFill>
                  <a:schemeClr val="accent4">
                    <a:lumMod val="50000"/>
                  </a:schemeClr>
                </a:solidFill>
                <a:latin typeface="Bahnschrift" panose="020B0502040204020203" pitchFamily="34" charset="0"/>
              </a:rPr>
              <a:t>açıklamak için Benjamin Franklin'in </a:t>
            </a:r>
            <a:r>
              <a:rPr lang="tr-TR" sz="2300" dirty="0" smtClean="0">
                <a:solidFill>
                  <a:schemeClr val="accent4">
                    <a:lumMod val="50000"/>
                  </a:schemeClr>
                </a:solidFill>
                <a:latin typeface="Bahnschrift" panose="020B0502040204020203" pitchFamily="34" charset="0"/>
              </a:rPr>
              <a:t>ahlak üzerine olan yazılarından </a:t>
            </a:r>
            <a:r>
              <a:rPr lang="tr-TR" sz="2300" dirty="0">
                <a:solidFill>
                  <a:schemeClr val="accent4">
                    <a:lumMod val="50000"/>
                  </a:schemeClr>
                </a:solidFill>
                <a:latin typeface="Bahnschrift" panose="020B0502040204020203" pitchFamily="34" charset="0"/>
              </a:rPr>
              <a:t>alıntı yapar</a:t>
            </a:r>
            <a:r>
              <a:rPr lang="tr-TR" sz="2300" dirty="0" smtClean="0">
                <a:solidFill>
                  <a:schemeClr val="accent4">
                    <a:lumMod val="50000"/>
                  </a:schemeClr>
                </a:solidFill>
                <a:latin typeface="Bahnschrift" panose="020B0502040204020203" pitchFamily="34" charset="0"/>
              </a:rPr>
              <a:t>:</a:t>
            </a:r>
          </a:p>
          <a:p>
            <a:pPr algn="just"/>
            <a:endParaRPr lang="tr-TR" sz="2300" dirty="0">
              <a:solidFill>
                <a:schemeClr val="accent4">
                  <a:lumMod val="50000"/>
                </a:schemeClr>
              </a:solidFill>
              <a:latin typeface="Bahnschrift" panose="020B0502040204020203" pitchFamily="34" charset="0"/>
            </a:endParaRPr>
          </a:p>
          <a:p>
            <a:pPr marL="358775" algn="just"/>
            <a:r>
              <a:rPr lang="tr-TR" sz="2300" dirty="0">
                <a:solidFill>
                  <a:schemeClr val="accent4">
                    <a:lumMod val="50000"/>
                  </a:schemeClr>
                </a:solidFill>
                <a:latin typeface="Bahnschrift" panose="020B0502040204020203" pitchFamily="34" charset="0"/>
              </a:rPr>
              <a:t>Unutmayın ki zaman paradır. Emeğiyle günde on şilin kazanabilen ve bu günün yarısında yurtdışına çıkan ya da boş oturan bir kişi, oyalanması ya da boş durması sırasında yalnızca altı peni harcasa da, tek giderinin bu olduğunu düşünmemelidir; gerçekte beş şilin daha harcamış ya da daha doğrusu çöpe atmıştır. [Unutmayın ki para üretken ve doğurgan bir yapıya sahiptir. Para parayı doğurabilir ve onun yavruları daha fazlasını doğurabilir ve bu böyle devam eder. Beş şilin altı şiline dönüşür, tekrar yedi ve üç şiline dönüşür ve bu şekilde yüz pound olana kadar devam eder. Ne kadar çok olursa, her dönüşte o kadar çok üretir, böylece kâr daha hızlı ve daha hızlı artar. Damızlık bir domuzu öldüren, onun bininci kuşağa kadar tüm yavrularını yok eder. Bir tacı öldüren, onun üretebileceği her şeyi, hatta onlarca poundu yok eder</a:t>
            </a:r>
            <a:r>
              <a:rPr lang="tr-TR" sz="2300" dirty="0" smtClean="0">
                <a:solidFill>
                  <a:schemeClr val="accent4">
                    <a:lumMod val="50000"/>
                  </a:schemeClr>
                </a:solidFill>
                <a:latin typeface="Bahnschrift" panose="020B0502040204020203" pitchFamily="34" charset="0"/>
              </a:rPr>
              <a:t>.</a:t>
            </a:r>
          </a:p>
          <a:p>
            <a:pPr marL="358775" algn="just"/>
            <a:endParaRPr lang="tr-TR" sz="2300" dirty="0">
              <a:solidFill>
                <a:schemeClr val="accent4">
                  <a:lumMod val="50000"/>
                </a:schemeClr>
              </a:solidFill>
              <a:latin typeface="Bahnschrift" panose="020B0502040204020203" pitchFamily="34" charset="0"/>
            </a:endParaRPr>
          </a:p>
          <a:p>
            <a:pPr algn="just"/>
            <a:r>
              <a:rPr lang="tr-TR" sz="1900" dirty="0">
                <a:solidFill>
                  <a:schemeClr val="accent4">
                    <a:lumMod val="50000"/>
                  </a:schemeClr>
                </a:solidFill>
                <a:latin typeface="Bahnschrift" panose="020B0502040204020203" pitchFamily="34" charset="0"/>
              </a:rPr>
              <a:t>* https://en.wikipedia.org/wiki/The_Protestant_Ethic_and_the_Spirit_of_Capitalism</a:t>
            </a:r>
          </a:p>
        </p:txBody>
      </p:sp>
    </p:spTree>
    <p:extLst>
      <p:ext uri="{BB962C8B-B14F-4D97-AF65-F5344CB8AC3E}">
        <p14:creationId xmlns:p14="http://schemas.microsoft.com/office/powerpoint/2010/main" val="2296440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3"/>
          <p:cNvSpPr txBox="1">
            <a:spLocks/>
          </p:cNvSpPr>
          <p:nvPr/>
        </p:nvSpPr>
        <p:spPr>
          <a:xfrm>
            <a:off x="705075" y="27541"/>
            <a:ext cx="11441010" cy="76016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36000" tIns="36000" rIns="36000" bIns="36000">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ctr">
              <a:buNone/>
            </a:pPr>
            <a:r>
              <a:rPr lang="tr-TR" sz="4100" dirty="0" smtClean="0">
                <a:solidFill>
                  <a:srgbClr val="FFFF00"/>
                </a:solidFill>
                <a:effectLst>
                  <a:outerShdw blurRad="38100" dist="38100" dir="2700000" algn="tl">
                    <a:srgbClr val="000000">
                      <a:alpha val="43137"/>
                    </a:srgbClr>
                  </a:outerShdw>
                </a:effectLst>
                <a:latin typeface="Georgia" panose="02040502050405020303" pitchFamily="18" charset="0"/>
              </a:rPr>
              <a:t>İSLAM MEDENİYETİ EN UYGUN MODELDİR</a:t>
            </a:r>
            <a:endParaRPr lang="en-US" sz="4100" dirty="0" smtClean="0">
              <a:solidFill>
                <a:srgbClr val="FFFF00"/>
              </a:solidFill>
              <a:effectLst>
                <a:outerShdw blurRad="38100" dist="38100" dir="2700000" algn="tl">
                  <a:srgbClr val="000000">
                    <a:alpha val="43137"/>
                  </a:srgbClr>
                </a:outerShdw>
              </a:effectLst>
              <a:latin typeface="Georgia" panose="02040502050405020303" pitchFamily="18" charset="0"/>
            </a:endParaRPr>
          </a:p>
        </p:txBody>
      </p:sp>
      <p:sp>
        <p:nvSpPr>
          <p:cNvPr id="3" name="Dikdörtgen 2"/>
          <p:cNvSpPr/>
          <p:nvPr/>
        </p:nvSpPr>
        <p:spPr>
          <a:xfrm>
            <a:off x="805115" y="910324"/>
            <a:ext cx="11340970" cy="5447645"/>
          </a:xfrm>
          <a:prstGeom prst="rect">
            <a:avLst/>
          </a:prstGeom>
        </p:spPr>
        <p:txBody>
          <a:bodyPr wrap="square">
            <a:spAutoFit/>
          </a:bodyPr>
          <a:lstStyle/>
          <a:p>
            <a:pPr marL="514350" indent="-514350" algn="just">
              <a:spcAft>
                <a:spcPts val="1000"/>
              </a:spcAft>
              <a:buAutoNum type="arabicPeriod"/>
            </a:pPr>
            <a:r>
              <a:rPr lang="tr-TR" sz="2900"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Tarihi, belgelerle açıkça bilinmektedir: nasıl ortaya çıktığı, bir medeniyet olarak ne zaman başladığı ve küresel olarak nasıl ilerlediği.</a:t>
            </a:r>
          </a:p>
          <a:p>
            <a:pPr marL="514350" indent="-514350" algn="just">
              <a:spcAft>
                <a:spcPts val="1000"/>
              </a:spcAft>
              <a:buAutoNum type="arabicPeriod"/>
            </a:pPr>
            <a:r>
              <a:rPr lang="tr-TR" sz="2900" dirty="0">
                <a:effectLst>
                  <a:outerShdw blurRad="38100" dist="38100" dir="2700000" algn="tl">
                    <a:srgbClr val="000000">
                      <a:alpha val="43137"/>
                    </a:srgbClr>
                  </a:outerShdw>
                </a:effectLst>
                <a:latin typeface="Times New Roman" panose="02020603050405020304" pitchFamily="18" charset="0"/>
              </a:rPr>
              <a:t>Sözlü, yazılı veya somut biçimlerde tezahür eden kaynaklarının hepsi iyi korunmuştur.</a:t>
            </a:r>
            <a:endParaRPr lang="tr-TR" sz="2900" dirty="0" smtClean="0">
              <a:effectLst>
                <a:outerShdw blurRad="38100" dist="38100" dir="2700000" algn="tl">
                  <a:srgbClr val="000000">
                    <a:alpha val="43137"/>
                  </a:srgbClr>
                </a:outerShdw>
              </a:effectLst>
              <a:latin typeface="Times New Roman" panose="02020603050405020304" pitchFamily="18" charset="0"/>
            </a:endParaRPr>
          </a:p>
          <a:p>
            <a:pPr marL="514350" indent="-514350" algn="just">
              <a:buAutoNum type="arabicPeriod"/>
            </a:pPr>
            <a:r>
              <a:rPr lang="tr-TR" sz="2900" dirty="0">
                <a:effectLst>
                  <a:outerShdw blurRad="38100" dist="38100" dir="2700000" algn="tl">
                    <a:srgbClr val="000000">
                      <a:alpha val="43137"/>
                    </a:srgbClr>
                  </a:outerShdw>
                </a:effectLst>
                <a:latin typeface="Times New Roman" panose="02020603050405020304" pitchFamily="18" charset="0"/>
              </a:rPr>
              <a:t>Tevhit, ilim ve fıkıh temelinde nispeten homojen bir yapıya sahiptir.</a:t>
            </a:r>
            <a:endParaRPr lang="tr-TR" sz="2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spcAft>
                <a:spcPts val="1000"/>
              </a:spcAft>
            </a:pPr>
            <a:r>
              <a:rPr lang="tr-TR" sz="29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İnanç, bilgi ve yasal-ahlaki yaşamın birliği.</a:t>
            </a:r>
            <a:endParaRPr lang="tr-TR" sz="2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46088" indent="-446088" algn="just">
              <a:spcAft>
                <a:spcPts val="1200"/>
              </a:spcAft>
            </a:pPr>
            <a:r>
              <a:rPr lang="tr-TR" sz="2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a:t>
            </a:r>
            <a:r>
              <a:rPr lang="tr-TR" sz="29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tr-TR" sz="290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Aşağı yukarı düzenli bir tarihi vardır.</a:t>
            </a:r>
            <a:endParaRPr lang="tr-TR" sz="2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46088" indent="-446088" algn="just"/>
            <a:r>
              <a:rPr lang="tr-TR" sz="29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 İSLAM MEDENİYETİNDE NÜBÜVVET KURUMSALLAŞMIŞTIR.</a:t>
            </a:r>
          </a:p>
          <a:p>
            <a:pPr marL="84137" lvl="0" algn="just" defTabSz="914400">
              <a:spcAft>
                <a:spcPts val="600"/>
              </a:spcAft>
              <a:defRPr/>
            </a:pPr>
            <a:endParaRPr lang="tr-TR" sz="900" dirty="0" smtClean="0">
              <a:solidFill>
                <a:prstClr val="black"/>
              </a:solidFill>
              <a:effectLst>
                <a:outerShdw blurRad="38100" dist="38100" dir="2700000" algn="tl">
                  <a:srgbClr val="C0C0C0"/>
                </a:outerShdw>
              </a:effectLst>
              <a:latin typeface="Bookman Old Style" panose="02050604050505020204" pitchFamily="18" charset="0"/>
            </a:endParaRPr>
          </a:p>
          <a:p>
            <a:pPr marL="446088" indent="-446088" algn="just"/>
            <a:endParaRPr lang="tr-TR" sz="9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90488" indent="3175" algn="just"/>
            <a:r>
              <a:rPr lang="tr-TR" sz="2900" dirty="0" smtClean="0">
                <a:solidFill>
                  <a:srgbClr val="0070C0"/>
                </a:solidFill>
                <a:effectLst>
                  <a:outerShdw blurRad="38100" dist="38100" dir="2700000" algn="tl">
                    <a:srgbClr val="000000">
                      <a:alpha val="43137"/>
                    </a:srgbClr>
                  </a:outerShdw>
                </a:effectLst>
                <a:latin typeface="Georgia" panose="02040502050405020303" pitchFamily="18" charset="0"/>
              </a:rPr>
              <a:t>MEDENİYETLER TARİHLERİ AÇISINDAN ANCAK NÜBÜVVET ANLAYIŞI İLE DOĞRU YORUMLANABİLİLER.</a:t>
            </a:r>
            <a:endParaRPr lang="tr-TR" sz="2900"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a:xfrm>
            <a:off x="11629147" y="6335580"/>
            <a:ext cx="365499" cy="404614"/>
          </a:xfrm>
        </p:spPr>
        <p:txBody>
          <a:bodyPr/>
          <a:lstStyle/>
          <a:p>
            <a:fld id="{69E57DC2-970A-4B3E-BB1C-7A09969E49DF}" type="slidenum">
              <a:rPr lang="en-US" smtClean="0"/>
              <a:t>8</a:t>
            </a:fld>
            <a:endParaRPr lang="en-US" dirty="0"/>
          </a:p>
        </p:txBody>
      </p:sp>
    </p:spTree>
    <p:extLst>
      <p:ext uri="{BB962C8B-B14F-4D97-AF65-F5344CB8AC3E}">
        <p14:creationId xmlns:p14="http://schemas.microsoft.com/office/powerpoint/2010/main" val="3742007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3"/>
          <p:cNvSpPr txBox="1">
            <a:spLocks/>
          </p:cNvSpPr>
          <p:nvPr/>
        </p:nvSpPr>
        <p:spPr>
          <a:xfrm>
            <a:off x="0" y="1792430"/>
            <a:ext cx="12192000" cy="587214"/>
          </a:xfrm>
          <a:prstGeom prst="rect">
            <a:avLst/>
          </a:prstGeom>
        </p:spPr>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just">
              <a:buNone/>
            </a:pPr>
            <a:r>
              <a:rPr lang="tr-TR" sz="2900" dirty="0" smtClean="0">
                <a:effectLst>
                  <a:outerShdw blurRad="38100" dist="38100" dir="2700000" algn="tl">
                    <a:srgbClr val="000000">
                      <a:alpha val="43137"/>
                    </a:srgbClr>
                  </a:outerShdw>
                </a:effectLst>
                <a:latin typeface="Georgia" panose="02040502050405020303" pitchFamily="18" charset="0"/>
              </a:rPr>
              <a:t>1. VAHİY</a:t>
            </a:r>
            <a:r>
              <a:rPr lang="en-US" sz="2900" dirty="0" smtClean="0">
                <a:effectLst>
                  <a:outerShdw blurRad="38100" dist="38100" dir="2700000" algn="tl">
                    <a:srgbClr val="000000">
                      <a:alpha val="43137"/>
                    </a:srgbClr>
                  </a:outerShdw>
                </a:effectLst>
                <a:latin typeface="Georgia" panose="02040502050405020303" pitchFamily="18" charset="0"/>
              </a:rPr>
              <a:t> </a:t>
            </a:r>
          </a:p>
        </p:txBody>
      </p:sp>
      <p:sp>
        <p:nvSpPr>
          <p:cNvPr id="4" name="Dikdörtgen 3"/>
          <p:cNvSpPr/>
          <p:nvPr/>
        </p:nvSpPr>
        <p:spPr>
          <a:xfrm>
            <a:off x="89469" y="2635126"/>
            <a:ext cx="1435008" cy="538609"/>
          </a:xfrm>
          <a:prstGeom prst="rect">
            <a:avLst/>
          </a:prstGeom>
        </p:spPr>
        <p:txBody>
          <a:bodyPr wrap="none">
            <a:spAutoFit/>
          </a:bodyPr>
          <a:lstStyle/>
          <a:p>
            <a:r>
              <a:rPr lang="tr-TR" sz="2900" dirty="0" smtClean="0">
                <a:effectLst>
                  <a:outerShdw blurRad="38100" dist="38100" dir="2700000" algn="tl">
                    <a:srgbClr val="000000">
                      <a:alpha val="43137"/>
                    </a:srgbClr>
                  </a:outerShdw>
                </a:effectLst>
                <a:latin typeface="Georgia" panose="02040502050405020303" pitchFamily="18" charset="0"/>
              </a:rPr>
              <a:t>2. ELÇİ</a:t>
            </a:r>
            <a:endParaRPr lang="en-US" sz="2900" dirty="0"/>
          </a:p>
        </p:txBody>
      </p:sp>
      <p:sp>
        <p:nvSpPr>
          <p:cNvPr id="7" name="Metin Yer Tutucusu 3"/>
          <p:cNvSpPr txBox="1">
            <a:spLocks/>
          </p:cNvSpPr>
          <p:nvPr/>
        </p:nvSpPr>
        <p:spPr>
          <a:xfrm>
            <a:off x="322790" y="4095677"/>
            <a:ext cx="11007688" cy="1272917"/>
          </a:xfrm>
          <a:prstGeom prst="rect">
            <a:avLst/>
          </a:prstGeom>
        </p:spPr>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just">
              <a:buNone/>
            </a:pPr>
            <a:r>
              <a:rPr lang="tr-TR" sz="4000" dirty="0" smtClean="0">
                <a:effectLst>
                  <a:outerShdw blurRad="38100" dist="38100" dir="2700000" algn="tl">
                    <a:srgbClr val="000000">
                      <a:alpha val="43137"/>
                    </a:srgbClr>
                  </a:outerShdw>
                </a:effectLst>
                <a:latin typeface="Georgia" panose="02040502050405020303" pitchFamily="18" charset="0"/>
              </a:rPr>
              <a:t>Nihayet emir ve yasaklar olarak hayata nizam veren din.</a:t>
            </a:r>
            <a:endParaRPr lang="en-US" sz="4000" dirty="0" smtClean="0">
              <a:effectLst>
                <a:outerShdw blurRad="38100" dist="38100" dir="2700000" algn="tl">
                  <a:srgbClr val="000000">
                    <a:alpha val="43137"/>
                  </a:srgbClr>
                </a:outerShdw>
              </a:effectLst>
              <a:latin typeface="Georgia" panose="02040502050405020303" pitchFamily="18" charset="0"/>
            </a:endParaRPr>
          </a:p>
        </p:txBody>
      </p:sp>
      <p:sp>
        <p:nvSpPr>
          <p:cNvPr id="9" name="Metin Yer Tutucusu 3"/>
          <p:cNvSpPr txBox="1">
            <a:spLocks/>
          </p:cNvSpPr>
          <p:nvPr/>
        </p:nvSpPr>
        <p:spPr>
          <a:xfrm>
            <a:off x="460005" y="5397121"/>
            <a:ext cx="10630601" cy="1099046"/>
          </a:xfrm>
          <a:prstGeom prst="rect">
            <a:avLst/>
          </a:prstGeom>
          <a:solidFill>
            <a:schemeClr val="accent4">
              <a:lumMod val="60000"/>
              <a:lumOff val="40000"/>
            </a:schemeClr>
          </a:solidFill>
        </p:spPr>
        <p:style>
          <a:lnRef idx="1">
            <a:schemeClr val="accent1"/>
          </a:lnRef>
          <a:fillRef idx="2">
            <a:schemeClr val="accent1"/>
          </a:fillRef>
          <a:effectRef idx="1">
            <a:schemeClr val="accent1"/>
          </a:effectRef>
          <a:fontRef idx="minor">
            <a:schemeClr val="dk1"/>
          </a:fontRef>
        </p:style>
        <p:txBody>
          <a:bodyPr>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gn="just">
              <a:buNone/>
            </a:pPr>
            <a:r>
              <a:rPr lang="tr-TR" sz="2800" dirty="0" smtClean="0">
                <a:effectLst>
                  <a:outerShdw blurRad="38100" dist="38100" dir="2700000" algn="tl">
                    <a:srgbClr val="000000">
                      <a:alpha val="43137"/>
                    </a:srgbClr>
                  </a:outerShdw>
                </a:effectLst>
                <a:latin typeface="Georgia" panose="02040502050405020303" pitchFamily="18" charset="0"/>
              </a:rPr>
              <a:t>ÖNEMLİ BİR EPİSTEMOLOJİK İLKE:</a:t>
            </a:r>
          </a:p>
          <a:p>
            <a:pPr marL="0" indent="0" algn="just">
              <a:buNone/>
            </a:pPr>
            <a:r>
              <a:rPr lang="tr-TR" sz="2800" dirty="0" smtClean="0">
                <a:effectLst>
                  <a:outerShdw blurRad="38100" dist="38100" dir="2700000" algn="tl">
                    <a:srgbClr val="000000">
                      <a:alpha val="43137"/>
                    </a:srgbClr>
                  </a:outerShdw>
                </a:effectLst>
                <a:latin typeface="Georgia" panose="02040502050405020303" pitchFamily="18" charset="0"/>
              </a:rPr>
              <a:t>İNSAN AKLI DEVAMLI BİLİNENDEN BİLİNMEYENİ ÇIKARIR.</a:t>
            </a:r>
            <a:endParaRPr lang="en-US" sz="2800" dirty="0" smtClean="0">
              <a:effectLst>
                <a:outerShdw blurRad="38100" dist="38100" dir="2700000" algn="tl">
                  <a:srgbClr val="000000">
                    <a:alpha val="43137"/>
                  </a:srgbClr>
                </a:outerShdw>
              </a:effectLst>
              <a:latin typeface="Georgia" panose="02040502050405020303" pitchFamily="18" charset="0"/>
            </a:endParaRPr>
          </a:p>
        </p:txBody>
      </p:sp>
      <p:sp>
        <p:nvSpPr>
          <p:cNvPr id="10" name="Dikdörtgen 9"/>
          <p:cNvSpPr/>
          <p:nvPr/>
        </p:nvSpPr>
        <p:spPr>
          <a:xfrm>
            <a:off x="0" y="356998"/>
            <a:ext cx="12191999" cy="646331"/>
          </a:xfrm>
          <a:prstGeom prst="rect">
            <a:avLst/>
          </a:prstGeom>
        </p:spPr>
        <p:txBody>
          <a:bodyPr wrap="square">
            <a:spAutoFit/>
          </a:bodyPr>
          <a:lstStyle/>
          <a:p>
            <a:pPr algn="ctr">
              <a:spcAft>
                <a:spcPts val="600"/>
              </a:spcAft>
            </a:pPr>
            <a:r>
              <a:rPr lang="tr-TR" sz="3600" dirty="0" smtClean="0">
                <a:solidFill>
                  <a:schemeClr val="bg2">
                    <a:lumMod val="75000"/>
                  </a:schemeClr>
                </a:solidFill>
                <a:effectLst>
                  <a:outerShdw blurRad="38100" dist="38100" dir="2700000" algn="tl">
                    <a:srgbClr val="000000">
                      <a:alpha val="43137"/>
                    </a:srgbClr>
                  </a:outerShdw>
                </a:effectLst>
              </a:rPr>
              <a:t>MODEL İSLAM MEDENİYETİNDE NÜBÜVVET KURUMU</a:t>
            </a:r>
          </a:p>
        </p:txBody>
      </p:sp>
      <p:sp>
        <p:nvSpPr>
          <p:cNvPr id="11" name="Slayt Numarası Yer Tutucusu 10"/>
          <p:cNvSpPr>
            <a:spLocks noGrp="1"/>
          </p:cNvSpPr>
          <p:nvPr>
            <p:ph type="sldNum" sz="quarter" idx="12"/>
          </p:nvPr>
        </p:nvSpPr>
        <p:spPr/>
        <p:txBody>
          <a:bodyPr/>
          <a:lstStyle/>
          <a:p>
            <a:fld id="{4FAB73BC-B049-4115-A692-8D63A059BFB8}" type="slidenum">
              <a:rPr lang="en-US" smtClean="0">
                <a:solidFill>
                  <a:srgbClr val="FFFFFF"/>
                </a:solidFill>
              </a:rPr>
              <a:pPr/>
              <a:t>9</a:t>
            </a:fld>
            <a:endParaRPr lang="en-US" dirty="0">
              <a:solidFill>
                <a:srgbClr val="FFFFFF"/>
              </a:solidFill>
            </a:endParaRPr>
          </a:p>
        </p:txBody>
      </p:sp>
      <p:sp>
        <p:nvSpPr>
          <p:cNvPr id="12" name="Dikdörtgen 11"/>
          <p:cNvSpPr/>
          <p:nvPr/>
        </p:nvSpPr>
        <p:spPr>
          <a:xfrm>
            <a:off x="90403" y="3398998"/>
            <a:ext cx="1895071" cy="538609"/>
          </a:xfrm>
          <a:prstGeom prst="rect">
            <a:avLst/>
          </a:prstGeom>
        </p:spPr>
        <p:txBody>
          <a:bodyPr wrap="none">
            <a:spAutoFit/>
          </a:bodyPr>
          <a:lstStyle/>
          <a:p>
            <a:r>
              <a:rPr lang="tr-TR" sz="2900" dirty="0" smtClean="0">
                <a:effectLst>
                  <a:outerShdw blurRad="38100" dist="38100" dir="2700000" algn="tl">
                    <a:srgbClr val="000000">
                      <a:alpha val="43137"/>
                    </a:srgbClr>
                  </a:outerShdw>
                </a:effectLst>
                <a:latin typeface="Georgia" panose="02040502050405020303" pitchFamily="18" charset="0"/>
              </a:rPr>
              <a:t>3. MELEK</a:t>
            </a:r>
            <a:endParaRPr lang="en-US" sz="2900" dirty="0"/>
          </a:p>
        </p:txBody>
      </p:sp>
    </p:spTree>
    <p:extLst>
      <p:ext uri="{BB962C8B-B14F-4D97-AF65-F5344CB8AC3E}">
        <p14:creationId xmlns:p14="http://schemas.microsoft.com/office/powerpoint/2010/main" val="232777002"/>
      </p:ext>
    </p:extLst>
  </p:cSld>
  <p:clrMapOvr>
    <a:masterClrMapping/>
  </p:clrMapOvr>
  <mc:AlternateContent xmlns:mc="http://schemas.openxmlformats.org/markup-compatibility/2006" xmlns:p14="http://schemas.microsoft.com/office/powerpoint/2010/main">
    <mc:Choice Requires="p14">
      <p:transition spd="slow" p14:dur="2750">
        <p14:vortex dir="r"/>
      </p:transition>
    </mc:Choice>
    <mc:Fallback xmlns="">
      <p:transition spd="slow">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1_Şeritli">
  <a:themeElements>
    <a:clrScheme name="Şeritli">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1_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Kırpma</Template>
  <TotalTime>3511</TotalTime>
  <Words>1826</Words>
  <Application>Microsoft Office PowerPoint</Application>
  <PresentationFormat>Geniş ekran</PresentationFormat>
  <Paragraphs>127</Paragraphs>
  <Slides>14</Slides>
  <Notes>2</Notes>
  <HiddenSlides>0</HiddenSlides>
  <MMClips>0</MMClips>
  <ScaleCrop>false</ScaleCrop>
  <HeadingPairs>
    <vt:vector size="6" baseType="variant">
      <vt:variant>
        <vt:lpstr>Kullanılan Yazı Tipleri</vt:lpstr>
      </vt:variant>
      <vt:variant>
        <vt:i4>14</vt:i4>
      </vt:variant>
      <vt:variant>
        <vt:lpstr>Tema</vt:lpstr>
      </vt:variant>
      <vt:variant>
        <vt:i4>3</vt:i4>
      </vt:variant>
      <vt:variant>
        <vt:lpstr>Slayt Başlıkları</vt:lpstr>
      </vt:variant>
      <vt:variant>
        <vt:i4>14</vt:i4>
      </vt:variant>
    </vt:vector>
  </HeadingPairs>
  <TitlesOfParts>
    <vt:vector size="31" baseType="lpstr">
      <vt:lpstr>Arial</vt:lpstr>
      <vt:lpstr>Bahnschrift</vt:lpstr>
      <vt:lpstr>Bookman Old Style</vt:lpstr>
      <vt:lpstr>Calibri</vt:lpstr>
      <vt:lpstr>Calibri Light</vt:lpstr>
      <vt:lpstr>Corbel</vt:lpstr>
      <vt:lpstr>Franklin Gothic Book</vt:lpstr>
      <vt:lpstr>Garamond</vt:lpstr>
      <vt:lpstr>Georgia</vt:lpstr>
      <vt:lpstr>Segoe UI Historic</vt:lpstr>
      <vt:lpstr>Segoe UI Light</vt:lpstr>
      <vt:lpstr>Segoe UI Symbol</vt:lpstr>
      <vt:lpstr>Times New Roman</vt:lpstr>
      <vt:lpstr>Wingdings</vt:lpstr>
      <vt:lpstr>Crop</vt:lpstr>
      <vt:lpstr>1_Şeritli</vt:lpstr>
      <vt:lpstr>1_Geçmişe bakış</vt:lpstr>
      <vt:lpstr>kur'anÎ nübüvvet anlayışı ve medeniyetler açısından önemi</vt:lpstr>
      <vt:lpstr>PowerPoint Sunusu</vt:lpstr>
      <vt:lpstr>YORUMLAYICI YAKLAŞIMDA MEDENİYETLERE BAKIŞ</vt:lpstr>
      <vt:lpstr>PowerPoint Sunusu</vt:lpstr>
      <vt:lpstr>PowerPoint Sunusu</vt:lpstr>
      <vt:lpstr>PowerPoint Sunusu</vt:lpstr>
      <vt:lpstr>PowerPoint Sunusu</vt:lpstr>
      <vt:lpstr>PowerPoint Sunusu</vt:lpstr>
      <vt:lpstr>PowerPoint Sunusu</vt:lpstr>
      <vt:lpstr>PowerPoint Sunusu</vt:lpstr>
      <vt:lpstr>ÖRNEKLER</vt:lpstr>
      <vt:lpstr>ÖRNEKLER</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NEED FOR A MODEL CIVILIZATION IN CIVILIZATION STUDIES</dc:title>
  <dc:creator>Alparslan AÇIKGENÇ</dc:creator>
  <cp:lastModifiedBy>Alparslan AÇIKGENÇ</cp:lastModifiedBy>
  <cp:revision>54</cp:revision>
  <dcterms:created xsi:type="dcterms:W3CDTF">2021-08-25T18:48:17Z</dcterms:created>
  <dcterms:modified xsi:type="dcterms:W3CDTF">2025-02-15T07:49:02Z</dcterms:modified>
</cp:coreProperties>
</file>